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modernComment_7FFFFDAE_80911AF.xml" ContentType="application/vnd.ms-powerpoint.comments+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9" r:id="rId6"/>
    <p:sldMasterId id="2147483693" r:id="rId7"/>
  </p:sldMasterIdLst>
  <p:notesMasterIdLst>
    <p:notesMasterId r:id="rId56"/>
  </p:notesMasterIdLst>
  <p:sldIdLst>
    <p:sldId id="318" r:id="rId8"/>
    <p:sldId id="2147475240" r:id="rId9"/>
    <p:sldId id="2147480683" r:id="rId10"/>
    <p:sldId id="2147483048" r:id="rId11"/>
    <p:sldId id="2147483041" r:id="rId12"/>
    <p:sldId id="2147483042" r:id="rId13"/>
    <p:sldId id="2147483051" r:id="rId14"/>
    <p:sldId id="2147483023" r:id="rId15"/>
    <p:sldId id="1186" r:id="rId16"/>
    <p:sldId id="2147483038" r:id="rId17"/>
    <p:sldId id="2147483043" r:id="rId18"/>
    <p:sldId id="2147483028" r:id="rId19"/>
    <p:sldId id="2147483045" r:id="rId20"/>
    <p:sldId id="2147483044" r:id="rId21"/>
    <p:sldId id="2147483052" r:id="rId22"/>
    <p:sldId id="2147483053" r:id="rId23"/>
    <p:sldId id="2147483049" r:id="rId24"/>
    <p:sldId id="2147483037" r:id="rId25"/>
    <p:sldId id="2147483047" r:id="rId26"/>
    <p:sldId id="2147483046" r:id="rId27"/>
    <p:sldId id="2147483054" r:id="rId28"/>
    <p:sldId id="2147483055" r:id="rId29"/>
    <p:sldId id="2147483056" r:id="rId30"/>
    <p:sldId id="890" r:id="rId31"/>
    <p:sldId id="902" r:id="rId32"/>
    <p:sldId id="854" r:id="rId33"/>
    <p:sldId id="845" r:id="rId34"/>
    <p:sldId id="855" r:id="rId35"/>
    <p:sldId id="844" r:id="rId36"/>
    <p:sldId id="847" r:id="rId37"/>
    <p:sldId id="848" r:id="rId38"/>
    <p:sldId id="857" r:id="rId39"/>
    <p:sldId id="2147483030" r:id="rId40"/>
    <p:sldId id="2147483031" r:id="rId41"/>
    <p:sldId id="2147483032" r:id="rId42"/>
    <p:sldId id="2147483033" r:id="rId43"/>
    <p:sldId id="2147483034" r:id="rId44"/>
    <p:sldId id="2147483035" r:id="rId45"/>
    <p:sldId id="2147483036" r:id="rId46"/>
    <p:sldId id="1165" r:id="rId47"/>
    <p:sldId id="306" r:id="rId48"/>
    <p:sldId id="4163" r:id="rId49"/>
    <p:sldId id="4162" r:id="rId50"/>
    <p:sldId id="4161" r:id="rId51"/>
    <p:sldId id="739" r:id="rId52"/>
    <p:sldId id="1170" r:id="rId53"/>
    <p:sldId id="4160" r:id="rId54"/>
    <p:sldId id="4164" r:id="rId5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88E106-CA1E-C903-2492-A077310DA4B7}" name="Gregory Karsten" initials="GK" userId="S::Gregory.Karsten@assmang.co.za::236d3a5b-12b6-4bc8-9bba-ef1f792e1812" providerId="AD"/>
  <p188:author id="{D9AF32CF-8CB3-7479-5B1C-280ED472BA66}" name="Rudi Opperman" initials="RO" userId="S::Rudi.Opperman@assmang.co.za::8db5bde6-fe48-489f-a737-0b68487f9ddc" providerId="AD"/>
  <p188:author id="{6BED26EA-E3FF-A9E7-BA8C-6149C8B2E8B1}" name="Hendrik van Niekerk" initials="" userId="S::Hendrik.vanNiekerk@assmang.co.za::d0c6f601-99eb-42f3-a45d-113e9fdebc2e" providerId="AD"/>
  <p188:author id="{E9B81DF1-B4DD-0D19-1E07-26FD29A21DC2}" name="Hendrik van Niekerk" initials="HN" userId="S::hendrik.vanniekerk@assmang.co.za::d0c6f601-99eb-42f3-a45d-113e9fdebc2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FF77"/>
    <a:srgbClr val="FF66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1152"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Hennie\Steerco\17%20October%202025%20%2324\01.%20BRMO_Master%20TMM%2001%20October%2025%20R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Hennie\Steerco\17%20October%202025%20%2324\01.%20BRMO_Master%20TMM%2001%20October%2025%20R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ZA" b="1"/>
              <a:t>FL &amp; DT Overview</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'[01. BRMO_Master TMM 01 October 25 R1.xlsx]Detail Sheet  For Graphs '!$B$35:$B$36</c:f>
              <c:strCache>
                <c:ptCount val="2"/>
                <c:pt idx="0">
                  <c:v>DT &amp; FL Overview</c:v>
                </c:pt>
                <c:pt idx="1">
                  <c:v>Total Fleet</c:v>
                </c:pt>
              </c:strCache>
            </c:strRef>
          </c:tx>
          <c:spPr>
            <a:solidFill>
              <a:schemeClr val="accent1"/>
            </a:solidFill>
            <a:ln>
              <a:noFill/>
            </a:ln>
            <a:effectLst/>
          </c:spPr>
          <c:invertIfNegative val="0"/>
          <c:dLbls>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ellipse">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'[01. BRMO_Master TMM 01 October 25 R1.xlsx]Detail Sheet  For Graphs '!$A$37:$A$41</c:f>
              <c:strCache>
                <c:ptCount val="5"/>
                <c:pt idx="0">
                  <c:v>TOTAL FLEET</c:v>
                </c:pt>
                <c:pt idx="1">
                  <c:v>NCH3</c:v>
                </c:pt>
                <c:pt idx="2">
                  <c:v>NCH2</c:v>
                </c:pt>
                <c:pt idx="3">
                  <c:v>Gloria</c:v>
                </c:pt>
                <c:pt idx="4">
                  <c:v>SOT</c:v>
                </c:pt>
              </c:strCache>
            </c:strRef>
          </c:cat>
          <c:val>
            <c:numRef>
              <c:f>'[01. BRMO_Master TMM 01 October 25 R1.xlsx]Detail Sheet  For Graphs '!$B$37:$B$41</c:f>
              <c:numCache>
                <c:formatCode>General</c:formatCode>
                <c:ptCount val="5"/>
                <c:pt idx="0">
                  <c:v>105</c:v>
                </c:pt>
                <c:pt idx="1">
                  <c:v>28</c:v>
                </c:pt>
                <c:pt idx="2">
                  <c:v>24</c:v>
                </c:pt>
                <c:pt idx="3">
                  <c:v>12</c:v>
                </c:pt>
                <c:pt idx="4">
                  <c:v>41</c:v>
                </c:pt>
              </c:numCache>
            </c:numRef>
          </c:val>
          <c:extLst>
            <c:ext xmlns:c16="http://schemas.microsoft.com/office/drawing/2014/chart" uri="{C3380CC4-5D6E-409C-BE32-E72D297353CC}">
              <c16:uniqueId val="{00000000-813A-48CA-8D68-E942D5CE1DE0}"/>
            </c:ext>
          </c:extLst>
        </c:ser>
        <c:ser>
          <c:idx val="1"/>
          <c:order val="1"/>
          <c:tx>
            <c:strRef>
              <c:f>'[01. BRMO_Master TMM 01 October 25 R1.xlsx]Detail Sheet  For Graphs '!$C$35:$C$36</c:f>
              <c:strCache>
                <c:ptCount val="2"/>
                <c:pt idx="0">
                  <c:v>DT &amp; FL Overview</c:v>
                </c:pt>
                <c:pt idx="1">
                  <c:v>Cas L9 </c:v>
                </c:pt>
              </c:strCache>
            </c:strRef>
          </c:tx>
          <c:spPr>
            <a:solidFill>
              <a:schemeClr val="accent2"/>
            </a:solidFill>
            <a:ln>
              <a:solidFill>
                <a:srgbClr val="FFCC00"/>
              </a:solidFill>
            </a:ln>
            <a:effectLst/>
          </c:spPr>
          <c:invertIfNegative val="0"/>
          <c:dLbls>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ellipse">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'[01. BRMO_Master TMM 01 October 25 R1.xlsx]Detail Sheet  For Graphs '!$A$37:$A$41</c:f>
              <c:strCache>
                <c:ptCount val="5"/>
                <c:pt idx="0">
                  <c:v>TOTAL FLEET</c:v>
                </c:pt>
                <c:pt idx="1">
                  <c:v>NCH3</c:v>
                </c:pt>
                <c:pt idx="2">
                  <c:v>NCH2</c:v>
                </c:pt>
                <c:pt idx="3">
                  <c:v>Gloria</c:v>
                </c:pt>
                <c:pt idx="4">
                  <c:v>SOT</c:v>
                </c:pt>
              </c:strCache>
            </c:strRef>
          </c:cat>
          <c:val>
            <c:numRef>
              <c:f>'[01. BRMO_Master TMM 01 October 25 R1.xlsx]Detail Sheet  For Graphs '!$C$37:$C$41</c:f>
              <c:numCache>
                <c:formatCode>General</c:formatCode>
                <c:ptCount val="5"/>
                <c:pt idx="0">
                  <c:v>60</c:v>
                </c:pt>
                <c:pt idx="1">
                  <c:v>28</c:v>
                </c:pt>
                <c:pt idx="2">
                  <c:v>20</c:v>
                </c:pt>
                <c:pt idx="3">
                  <c:v>12</c:v>
                </c:pt>
                <c:pt idx="4">
                  <c:v>0</c:v>
                </c:pt>
              </c:numCache>
            </c:numRef>
          </c:val>
          <c:extLst>
            <c:ext xmlns:c16="http://schemas.microsoft.com/office/drawing/2014/chart" uri="{C3380CC4-5D6E-409C-BE32-E72D297353CC}">
              <c16:uniqueId val="{00000001-813A-48CA-8D68-E942D5CE1DE0}"/>
            </c:ext>
          </c:extLst>
        </c:ser>
        <c:ser>
          <c:idx val="2"/>
          <c:order val="2"/>
          <c:tx>
            <c:strRef>
              <c:f>'[01. BRMO_Master TMM 01 October 25 R1.xlsx]Detail Sheet  For Graphs '!$D$35:$D$36</c:f>
              <c:strCache>
                <c:ptCount val="2"/>
                <c:pt idx="0">
                  <c:v>DT &amp; FL Overview</c:v>
                </c:pt>
                <c:pt idx="1">
                  <c:v>Not CAS L9 Yet</c:v>
                </c:pt>
              </c:strCache>
            </c:strRef>
          </c:tx>
          <c:spPr>
            <a:solidFill>
              <a:schemeClr val="accent3"/>
            </a:solidFill>
            <a:ln>
              <a:noFill/>
            </a:ln>
            <a:effectLst/>
          </c:spPr>
          <c:invertIfNegative val="0"/>
          <c:dLbls>
            <c:dLbl>
              <c:idx val="2"/>
              <c:layout>
                <c:manualLayout>
                  <c:x val="6.8347797914258046E-2"/>
                  <c:y val="-0.18357738676805579"/>
                </c:manualLayout>
              </c:layout>
              <c:tx>
                <c:rich>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mn-lt"/>
                        <a:ea typeface="+mn-ea"/>
                        <a:cs typeface="+mn-cs"/>
                      </a:defRPr>
                    </a:pPr>
                    <a:r>
                      <a:rPr lang="en-GB" baseline="0" dirty="0"/>
                      <a:t>2x </a:t>
                    </a:r>
                    <a:r>
                      <a:rPr lang="en-GB" dirty="0"/>
                      <a:t>Cat DT awaiting parts, to be delivered next week,</a:t>
                    </a:r>
                  </a:p>
                  <a:p>
                    <a:pPr>
                      <a:defRPr/>
                    </a:pPr>
                    <a:r>
                      <a:rPr lang="en-GB" dirty="0"/>
                      <a:t>2 x Epiroc  FL</a:t>
                    </a:r>
                    <a:r>
                      <a:rPr lang="en-GB" baseline="0" dirty="0"/>
                      <a:t> </a:t>
                    </a:r>
                    <a:r>
                      <a:rPr lang="en-GB" dirty="0"/>
                      <a:t>on long term BD</a:t>
                    </a:r>
                  </a:p>
                </c:rich>
              </c:tx>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2000937562891838"/>
                      <c:h val="0.15101620307848118"/>
                    </c:manualLayout>
                  </c15:layout>
                  <c15:showDataLabelsRange val="0"/>
                </c:ext>
                <c:ext xmlns:c16="http://schemas.microsoft.com/office/drawing/2014/chart" uri="{C3380CC4-5D6E-409C-BE32-E72D297353CC}">
                  <c16:uniqueId val="{00000002-813A-48CA-8D68-E942D5CE1DE0}"/>
                </c:ext>
              </c:extLst>
            </c:dLbl>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ellipse">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'[01. BRMO_Master TMM 01 October 25 R1.xlsx]Detail Sheet  For Graphs '!$A$37:$A$41</c:f>
              <c:strCache>
                <c:ptCount val="5"/>
                <c:pt idx="0">
                  <c:v>TOTAL FLEET</c:v>
                </c:pt>
                <c:pt idx="1">
                  <c:v>NCH3</c:v>
                </c:pt>
                <c:pt idx="2">
                  <c:v>NCH2</c:v>
                </c:pt>
                <c:pt idx="3">
                  <c:v>Gloria</c:v>
                </c:pt>
                <c:pt idx="4">
                  <c:v>SOT</c:v>
                </c:pt>
              </c:strCache>
            </c:strRef>
          </c:cat>
          <c:val>
            <c:numRef>
              <c:f>'[01. BRMO_Master TMM 01 October 25 R1.xlsx]Detail Sheet  For Graphs '!$D$37:$D$41</c:f>
              <c:numCache>
                <c:formatCode>General</c:formatCode>
                <c:ptCount val="5"/>
                <c:pt idx="0">
                  <c:v>45</c:v>
                </c:pt>
                <c:pt idx="1">
                  <c:v>0</c:v>
                </c:pt>
                <c:pt idx="2">
                  <c:v>4</c:v>
                </c:pt>
                <c:pt idx="3">
                  <c:v>0</c:v>
                </c:pt>
                <c:pt idx="4">
                  <c:v>41</c:v>
                </c:pt>
              </c:numCache>
            </c:numRef>
          </c:val>
          <c:extLst>
            <c:ext xmlns:c16="http://schemas.microsoft.com/office/drawing/2014/chart" uri="{C3380CC4-5D6E-409C-BE32-E72D297353CC}">
              <c16:uniqueId val="{00000003-813A-48CA-8D68-E942D5CE1DE0}"/>
            </c:ext>
          </c:extLst>
        </c:ser>
        <c:dLbls>
          <c:showLegendKey val="0"/>
          <c:showVal val="0"/>
          <c:showCatName val="0"/>
          <c:showSerName val="0"/>
          <c:showPercent val="0"/>
          <c:showBubbleSize val="0"/>
        </c:dLbls>
        <c:gapWidth val="219"/>
        <c:overlap val="-27"/>
        <c:axId val="1890218416"/>
        <c:axId val="1890212656"/>
      </c:barChart>
      <c:catAx>
        <c:axId val="189021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90212656"/>
        <c:crosses val="autoZero"/>
        <c:auto val="1"/>
        <c:lblAlgn val="ctr"/>
        <c:lblOffset val="100"/>
        <c:noMultiLvlLbl val="0"/>
      </c:catAx>
      <c:valAx>
        <c:axId val="1890212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90218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chemeClr val="tx1"/>
      </a:solidFill>
      <a:round/>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ZA" b="1"/>
              <a:t>Cas Level 9 Fleet Overview</a:t>
            </a:r>
          </a:p>
        </c:rich>
      </c:tx>
      <c:layout>
        <c:manualLayout>
          <c:xMode val="edge"/>
          <c:yMode val="edge"/>
          <c:x val="0.41905037502334685"/>
          <c:y val="1.1778563015312132E-2"/>
        </c:manualLayout>
      </c:layout>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'Detail Sheet  For Graphs '!$B$4</c:f>
              <c:strCache>
                <c:ptCount val="1"/>
                <c:pt idx="0">
                  <c:v>Total Fleet</c:v>
                </c:pt>
              </c:strCache>
            </c:strRef>
          </c:tx>
          <c:spPr>
            <a:solidFill>
              <a:schemeClr val="accent1"/>
            </a:solidFill>
            <a:ln>
              <a:noFill/>
            </a:ln>
            <a:effectLst/>
          </c:spPr>
          <c:invertIfNegative val="0"/>
          <c:dLbls>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ellipse">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'Detail Sheet  For Graphs '!$A$5:$A$11</c:f>
              <c:strCache>
                <c:ptCount val="7"/>
                <c:pt idx="0">
                  <c:v>TOTAL FLEET</c:v>
                </c:pt>
                <c:pt idx="1">
                  <c:v>DT and FL</c:v>
                </c:pt>
                <c:pt idx="2">
                  <c:v>SR</c:v>
                </c:pt>
                <c:pt idx="3">
                  <c:v>Manitou</c:v>
                </c:pt>
                <c:pt idx="4">
                  <c:v>Fermel</c:v>
                </c:pt>
                <c:pt idx="5">
                  <c:v>Landcruiser</c:v>
                </c:pt>
                <c:pt idx="6">
                  <c:v>Other</c:v>
                </c:pt>
              </c:strCache>
            </c:strRef>
          </c:cat>
          <c:val>
            <c:numRef>
              <c:f>'Detail Sheet  For Graphs '!$B$5:$B$11</c:f>
              <c:numCache>
                <c:formatCode>General</c:formatCode>
                <c:ptCount val="7"/>
                <c:pt idx="0">
                  <c:v>333</c:v>
                </c:pt>
                <c:pt idx="1">
                  <c:v>105</c:v>
                </c:pt>
                <c:pt idx="2">
                  <c:v>23</c:v>
                </c:pt>
                <c:pt idx="3">
                  <c:v>19</c:v>
                </c:pt>
                <c:pt idx="4">
                  <c:v>78</c:v>
                </c:pt>
                <c:pt idx="5">
                  <c:v>77</c:v>
                </c:pt>
                <c:pt idx="6">
                  <c:v>31</c:v>
                </c:pt>
              </c:numCache>
            </c:numRef>
          </c:val>
          <c:extLst>
            <c:ext xmlns:c16="http://schemas.microsoft.com/office/drawing/2014/chart" uri="{C3380CC4-5D6E-409C-BE32-E72D297353CC}">
              <c16:uniqueId val="{00000000-E1D3-424F-BACF-CAB86EE5605A}"/>
            </c:ext>
          </c:extLst>
        </c:ser>
        <c:ser>
          <c:idx val="1"/>
          <c:order val="1"/>
          <c:tx>
            <c:strRef>
              <c:f>'Detail Sheet  For Graphs '!$C$4</c:f>
              <c:strCache>
                <c:ptCount val="1"/>
                <c:pt idx="0">
                  <c:v>Total Operating on Level 9</c:v>
                </c:pt>
              </c:strCache>
            </c:strRef>
          </c:tx>
          <c:spPr>
            <a:solidFill>
              <a:schemeClr val="accent2"/>
            </a:solidFill>
            <a:ln>
              <a:noFill/>
            </a:ln>
            <a:effectLst/>
          </c:spPr>
          <c:invertIfNegative val="0"/>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Ellipse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'Detail Sheet  For Graphs '!$A$5:$A$11</c:f>
              <c:strCache>
                <c:ptCount val="7"/>
                <c:pt idx="0">
                  <c:v>TOTAL FLEET</c:v>
                </c:pt>
                <c:pt idx="1">
                  <c:v>DT and FL</c:v>
                </c:pt>
                <c:pt idx="2">
                  <c:v>SR</c:v>
                </c:pt>
                <c:pt idx="3">
                  <c:v>Manitou</c:v>
                </c:pt>
                <c:pt idx="4">
                  <c:v>Fermel</c:v>
                </c:pt>
                <c:pt idx="5">
                  <c:v>Landcruiser</c:v>
                </c:pt>
                <c:pt idx="6">
                  <c:v>Other</c:v>
                </c:pt>
              </c:strCache>
            </c:strRef>
          </c:cat>
          <c:val>
            <c:numRef>
              <c:f>'Detail Sheet  For Graphs '!$C$5:$C$11</c:f>
              <c:numCache>
                <c:formatCode>General</c:formatCode>
                <c:ptCount val="7"/>
                <c:pt idx="0">
                  <c:v>76</c:v>
                </c:pt>
                <c:pt idx="1">
                  <c:v>60</c:v>
                </c:pt>
                <c:pt idx="2">
                  <c:v>3</c:v>
                </c:pt>
                <c:pt idx="3">
                  <c:v>1</c:v>
                </c:pt>
                <c:pt idx="4">
                  <c:v>0</c:v>
                </c:pt>
                <c:pt idx="5">
                  <c:v>4</c:v>
                </c:pt>
                <c:pt idx="6">
                  <c:v>8</c:v>
                </c:pt>
              </c:numCache>
            </c:numRef>
          </c:val>
          <c:extLst>
            <c:ext xmlns:c16="http://schemas.microsoft.com/office/drawing/2014/chart" uri="{C3380CC4-5D6E-409C-BE32-E72D297353CC}">
              <c16:uniqueId val="{00000001-E1D3-424F-BACF-CAB86EE5605A}"/>
            </c:ext>
          </c:extLst>
        </c:ser>
        <c:dLbls>
          <c:showLegendKey val="0"/>
          <c:showVal val="0"/>
          <c:showCatName val="0"/>
          <c:showSerName val="0"/>
          <c:showPercent val="0"/>
          <c:showBubbleSize val="0"/>
        </c:dLbls>
        <c:gapWidth val="219"/>
        <c:overlap val="-27"/>
        <c:axId val="1380404063"/>
        <c:axId val="1380393983"/>
      </c:barChart>
      <c:catAx>
        <c:axId val="1380404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380393983"/>
        <c:crosses val="autoZero"/>
        <c:auto val="1"/>
        <c:lblAlgn val="ctr"/>
        <c:lblOffset val="100"/>
        <c:noMultiLvlLbl val="0"/>
      </c:catAx>
      <c:valAx>
        <c:axId val="1380393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3804040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cap="flat" cmpd="sng" algn="ctr">
      <a:solidFill>
        <a:sysClr val="windowText" lastClr="000000"/>
      </a:solidFill>
      <a:round/>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FFFFDAE_80911AF.xml><?xml version="1.0" encoding="utf-8"?>
<p188:cmLst xmlns:a="http://schemas.openxmlformats.org/drawingml/2006/main" xmlns:r="http://schemas.openxmlformats.org/officeDocument/2006/relationships" xmlns:p188="http://schemas.microsoft.com/office/powerpoint/2018/8/main">
  <p188:cm id="{7AA0A94D-0AF8-4EDE-998A-989402E9BD9A}" authorId="{D888E106-CA1E-C903-2492-A077310DA4B7}" created="2025-10-15T06:35:13.285">
    <ac:deMkLst xmlns:ac="http://schemas.microsoft.com/office/drawing/2013/main/command">
      <pc:docMk xmlns:pc="http://schemas.microsoft.com/office/powerpoint/2013/main/command"/>
      <pc:sldMk xmlns:pc="http://schemas.microsoft.com/office/powerpoint/2013/main/command" cId="1433882932" sldId="2147483040"/>
      <ac:graphicFrameMk id="5" creationId="{5F534708-E52D-7605-5497-96C6EC389E82}"/>
    </ac:deMkLst>
    <p188:txBody>
      <a:bodyPr/>
      <a:lstStyle/>
      <a:p>
        <a:r>
          <a:rPr lang="en-ZA"/>
          <a:t>[@Hendrik van Niekerk] please check if Level7 for proto on surface is correct</a:t>
        </a:r>
      </a:p>
    </p188:txBody>
  </p188:cm>
  <p188:cm id="{AE72691A-0525-4A31-A497-ECA4C7C86A0C}" authorId="{D888E106-CA1E-C903-2492-A077310DA4B7}" created="2025-10-15T06:37:40.002">
    <ac:txMkLst xmlns:ac="http://schemas.microsoft.com/office/drawing/2013/main/command">
      <pc:docMk xmlns:pc="http://schemas.microsoft.com/office/powerpoint/2013/main/command"/>
      <pc:sldMk xmlns:pc="http://schemas.microsoft.com/office/powerpoint/2013/main/command" cId="1433882932" sldId="2147483040"/>
      <ac:graphicFrameMk id="5" creationId="{5F534708-E52D-7605-5497-96C6EC389E82}"/>
      <ac:tblMk/>
      <ac:tcMk rowId="4260261337" colId="3772849275"/>
      <ac:txMk cp="69" len="53">
        <ac:context len="123" hash="1678851865"/>
      </ac:txMk>
    </ac:txMkLst>
    <p188:replyLst>
      <p188:reply id="{2132570A-4E90-4D10-8C31-30F1AF552BC3}" authorId="{E9B81DF1-B4DD-0D19-1E07-26FD29A21DC2}" created="2025-10-15T12:58:30.984">
        <p188:txBody>
          <a:bodyPr/>
          <a:lstStyle/>
          <a:p>
            <a:r>
              <a:rPr lang="en-GB"/>
              <a:t>Greg see changes and additions</a:t>
            </a:r>
          </a:p>
        </p188:txBody>
      </p188:reply>
    </p188:replyLst>
    <p188:txBody>
      <a:bodyPr/>
      <a:lstStyle/>
      <a:p>
        <a:r>
          <a:rPr lang="en-ZA"/>
          <a:t>[@Hendrik van Niekerk] please verify</a:t>
        </a:r>
      </a:p>
    </p188:txBody>
  </p188:cm>
</p188: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EBD51-A3E1-4ABD-A265-B7936E601564}" type="doc">
      <dgm:prSet loTypeId="urn:microsoft.com/office/officeart/2005/8/layout/bProcess4" loCatId="process" qsTypeId="urn:microsoft.com/office/officeart/2005/8/quickstyle/simple1" qsCatId="simple" csTypeId="urn:microsoft.com/office/officeart/2005/8/colors/accent0_3" csCatId="mainScheme" phldr="1"/>
      <dgm:spPr/>
      <dgm:t>
        <a:bodyPr/>
        <a:lstStyle/>
        <a:p>
          <a:endParaRPr lang="en-ZA"/>
        </a:p>
      </dgm:t>
    </dgm:pt>
    <dgm:pt modelId="{C3539D8A-10DB-4797-B047-AE6A51C63E94}">
      <dgm:prSet phldrT="[Text]" custT="1"/>
      <dgm:spPr/>
      <dgm:t>
        <a:bodyPr/>
        <a:lstStyle/>
        <a:p>
          <a:r>
            <a:rPr lang="en-GB" sz="1100"/>
            <a:t>User requirement specification </a:t>
          </a:r>
          <a:endParaRPr lang="en-ZA" sz="1100"/>
        </a:p>
      </dgm:t>
    </dgm:pt>
    <dgm:pt modelId="{E365C130-1030-4E5A-924B-5B65BA53B48F}" type="parTrans" cxnId="{91700B02-8875-40F8-9468-6D3CDD857730}">
      <dgm:prSet/>
      <dgm:spPr/>
      <dgm:t>
        <a:bodyPr/>
        <a:lstStyle/>
        <a:p>
          <a:endParaRPr lang="en-ZA" sz="2800"/>
        </a:p>
      </dgm:t>
    </dgm:pt>
    <dgm:pt modelId="{1A4BAB5E-8BB4-44AA-B6A2-B9AA335C566D}" type="sibTrans" cxnId="{91700B02-8875-40F8-9468-6D3CDD857730}">
      <dgm:prSet/>
      <dgm:spPr/>
      <dgm:t>
        <a:bodyPr/>
        <a:lstStyle/>
        <a:p>
          <a:endParaRPr lang="en-ZA" sz="2800"/>
        </a:p>
      </dgm:t>
    </dgm:pt>
    <dgm:pt modelId="{C4E18093-8CA6-4BD0-A422-FF6C1AF4CB48}">
      <dgm:prSet phldrT="[Text]" custT="1"/>
      <dgm:spPr/>
      <dgm:t>
        <a:bodyPr/>
        <a:lstStyle/>
        <a:p>
          <a:r>
            <a:rPr lang="en-GB" sz="1100"/>
            <a:t>CAPEX approved.</a:t>
          </a:r>
          <a:endParaRPr lang="en-ZA" sz="1100"/>
        </a:p>
      </dgm:t>
    </dgm:pt>
    <dgm:pt modelId="{0CFD3DC1-36BB-42C6-AA5D-59BCBADA7EEE}" type="parTrans" cxnId="{79BB0BE1-8512-4FC6-A9A0-103D41351BE9}">
      <dgm:prSet/>
      <dgm:spPr/>
      <dgm:t>
        <a:bodyPr/>
        <a:lstStyle/>
        <a:p>
          <a:endParaRPr lang="en-ZA" sz="2800"/>
        </a:p>
      </dgm:t>
    </dgm:pt>
    <dgm:pt modelId="{D574E9BE-A2A8-44DA-AAB6-194625153D9F}" type="sibTrans" cxnId="{79BB0BE1-8512-4FC6-A9A0-103D41351BE9}">
      <dgm:prSet/>
      <dgm:spPr/>
      <dgm:t>
        <a:bodyPr/>
        <a:lstStyle/>
        <a:p>
          <a:endParaRPr lang="en-ZA" sz="2800"/>
        </a:p>
      </dgm:t>
    </dgm:pt>
    <dgm:pt modelId="{3173C994-F6D1-48D3-A4B6-3180F325FA3B}">
      <dgm:prSet custT="1"/>
      <dgm:spPr/>
      <dgm:t>
        <a:bodyPr/>
        <a:lstStyle/>
        <a:p>
          <a:r>
            <a:rPr lang="en-ZA" sz="1100"/>
            <a:t>Traffic flow analysis. </a:t>
          </a:r>
        </a:p>
      </dgm:t>
    </dgm:pt>
    <dgm:pt modelId="{907FF941-09BB-484D-8FF8-266771C3AA47}" type="parTrans" cxnId="{7ED198B4-7FC2-4867-9CA8-C21B4D94182C}">
      <dgm:prSet/>
      <dgm:spPr/>
      <dgm:t>
        <a:bodyPr/>
        <a:lstStyle/>
        <a:p>
          <a:endParaRPr lang="en-ZA" sz="2800"/>
        </a:p>
      </dgm:t>
    </dgm:pt>
    <dgm:pt modelId="{E594C2F0-8338-4B2E-9CDB-93D1496E081A}" type="sibTrans" cxnId="{7ED198B4-7FC2-4867-9CA8-C21B4D94182C}">
      <dgm:prSet/>
      <dgm:spPr/>
      <dgm:t>
        <a:bodyPr/>
        <a:lstStyle/>
        <a:p>
          <a:endParaRPr lang="en-ZA" sz="2800"/>
        </a:p>
      </dgm:t>
    </dgm:pt>
    <dgm:pt modelId="{BC5DAC88-57A9-478E-BC5A-17D59A43E2C2}">
      <dgm:prSet custT="1"/>
      <dgm:spPr/>
      <dgm:t>
        <a:bodyPr/>
        <a:lstStyle/>
        <a:p>
          <a:r>
            <a:rPr lang="en-GB" sz="1100"/>
            <a:t>Risk assessment is in place and has been implemented. </a:t>
          </a:r>
          <a:endParaRPr lang="en-ZA" sz="1100"/>
        </a:p>
      </dgm:t>
    </dgm:pt>
    <dgm:pt modelId="{1D197597-CDA8-4053-8B55-FE03EC641A20}" type="parTrans" cxnId="{8972FE50-1DE9-463B-ADC5-373911E83C85}">
      <dgm:prSet/>
      <dgm:spPr/>
      <dgm:t>
        <a:bodyPr/>
        <a:lstStyle/>
        <a:p>
          <a:endParaRPr lang="en-ZA" sz="2800"/>
        </a:p>
      </dgm:t>
    </dgm:pt>
    <dgm:pt modelId="{C590078B-FC32-4A71-9262-B169F36FE021}" type="sibTrans" cxnId="{8972FE50-1DE9-463B-ADC5-373911E83C85}">
      <dgm:prSet/>
      <dgm:spPr/>
      <dgm:t>
        <a:bodyPr/>
        <a:lstStyle/>
        <a:p>
          <a:endParaRPr lang="en-ZA" sz="2800"/>
        </a:p>
      </dgm:t>
    </dgm:pt>
    <dgm:pt modelId="{2A5F19E0-7BA8-41AC-B9F7-D448D26F1A3B}">
      <dgm:prSet custT="1"/>
      <dgm:spPr/>
      <dgm:t>
        <a:bodyPr/>
        <a:lstStyle/>
        <a:p>
          <a:r>
            <a:rPr lang="en-ZA" sz="1100"/>
            <a:t>Traffic management plan (TMP) in place.</a:t>
          </a:r>
        </a:p>
      </dgm:t>
    </dgm:pt>
    <dgm:pt modelId="{C3E79A5F-CCEF-43A1-826B-A1DCD2D3591B}" type="parTrans" cxnId="{6FB9803A-8471-4C63-BB14-C0BD0441B18F}">
      <dgm:prSet/>
      <dgm:spPr/>
      <dgm:t>
        <a:bodyPr/>
        <a:lstStyle/>
        <a:p>
          <a:endParaRPr lang="en-ZA" sz="2800"/>
        </a:p>
      </dgm:t>
    </dgm:pt>
    <dgm:pt modelId="{BCFB3C51-392F-48F2-8206-47485220CF23}" type="sibTrans" cxnId="{6FB9803A-8471-4C63-BB14-C0BD0441B18F}">
      <dgm:prSet/>
      <dgm:spPr/>
      <dgm:t>
        <a:bodyPr/>
        <a:lstStyle/>
        <a:p>
          <a:endParaRPr lang="en-ZA" sz="2800"/>
        </a:p>
      </dgm:t>
    </dgm:pt>
    <dgm:pt modelId="{AFEF726C-BF20-4B66-8EFC-D9462CDFD385}">
      <dgm:prSet custT="1"/>
      <dgm:spPr/>
      <dgm:t>
        <a:bodyPr/>
        <a:lstStyle/>
        <a:p>
          <a:r>
            <a:rPr lang="en-GB" sz="1100"/>
            <a:t>Functional specifications compiled for CxD providers </a:t>
          </a:r>
          <a:r>
            <a:rPr lang="en-ZA" sz="1100"/>
            <a:t>and OEMs.</a:t>
          </a:r>
        </a:p>
      </dgm:t>
    </dgm:pt>
    <dgm:pt modelId="{2ECE93E2-CDC4-4DBC-A8D3-38F37472FD79}" type="parTrans" cxnId="{00201BBB-91F8-47D4-B9EB-11EC106EBB7A}">
      <dgm:prSet/>
      <dgm:spPr/>
      <dgm:t>
        <a:bodyPr/>
        <a:lstStyle/>
        <a:p>
          <a:endParaRPr lang="en-ZA" sz="2800"/>
        </a:p>
      </dgm:t>
    </dgm:pt>
    <dgm:pt modelId="{77D8E425-45D7-4375-BEDF-37BD9AB8F49A}" type="sibTrans" cxnId="{00201BBB-91F8-47D4-B9EB-11EC106EBB7A}">
      <dgm:prSet/>
      <dgm:spPr/>
      <dgm:t>
        <a:bodyPr/>
        <a:lstStyle/>
        <a:p>
          <a:endParaRPr lang="en-ZA" sz="2800"/>
        </a:p>
      </dgm:t>
    </dgm:pt>
    <dgm:pt modelId="{EFCC6F14-7191-46DD-928D-14A31C5407CC}">
      <dgm:prSet custT="1"/>
      <dgm:spPr/>
      <dgm:t>
        <a:bodyPr/>
        <a:lstStyle/>
        <a:p>
          <a:r>
            <a:rPr lang="en-GB" sz="1100" dirty="0"/>
            <a:t>Human change management program designed, implemented and supports the CPS </a:t>
          </a:r>
          <a:r>
            <a:rPr lang="en-ZA" sz="1100" dirty="0"/>
            <a:t>project daily.</a:t>
          </a:r>
        </a:p>
      </dgm:t>
    </dgm:pt>
    <dgm:pt modelId="{5A902D66-AF1E-4DB1-B596-3C3482AC67DC}" type="parTrans" cxnId="{3272AC4F-71ED-4924-BE07-0DCE0ADDE001}">
      <dgm:prSet/>
      <dgm:spPr/>
      <dgm:t>
        <a:bodyPr/>
        <a:lstStyle/>
        <a:p>
          <a:endParaRPr lang="en-ZA" sz="2800"/>
        </a:p>
      </dgm:t>
    </dgm:pt>
    <dgm:pt modelId="{82C65014-6988-4331-B8A0-6638C5CBFEC5}" type="sibTrans" cxnId="{3272AC4F-71ED-4924-BE07-0DCE0ADDE001}">
      <dgm:prSet/>
      <dgm:spPr/>
      <dgm:t>
        <a:bodyPr/>
        <a:lstStyle/>
        <a:p>
          <a:endParaRPr lang="en-ZA" sz="2800"/>
        </a:p>
      </dgm:t>
    </dgm:pt>
    <dgm:pt modelId="{696E24AA-54E0-4686-AD68-D9E3B0E8FB36}">
      <dgm:prSet custT="1"/>
      <dgm:spPr/>
      <dgm:t>
        <a:bodyPr/>
        <a:lstStyle/>
        <a:p>
          <a:r>
            <a:rPr lang="en-GB" sz="1100"/>
            <a:t>Detailed CxD technology selection process has been </a:t>
          </a:r>
          <a:r>
            <a:rPr lang="en-ZA" sz="1100"/>
            <a:t>completed.</a:t>
          </a:r>
        </a:p>
      </dgm:t>
    </dgm:pt>
    <dgm:pt modelId="{D92701D8-D40C-4442-9B3E-01BAE034253B}" type="parTrans" cxnId="{0527837E-8699-483D-9AE7-3E624D31DFA0}">
      <dgm:prSet/>
      <dgm:spPr/>
      <dgm:t>
        <a:bodyPr/>
        <a:lstStyle/>
        <a:p>
          <a:endParaRPr lang="en-ZA" sz="2800"/>
        </a:p>
      </dgm:t>
    </dgm:pt>
    <dgm:pt modelId="{CBE0E8A8-0503-42AF-AA40-0DFA58D21C4A}" type="sibTrans" cxnId="{0527837E-8699-483D-9AE7-3E624D31DFA0}">
      <dgm:prSet/>
      <dgm:spPr/>
      <dgm:t>
        <a:bodyPr/>
        <a:lstStyle/>
        <a:p>
          <a:endParaRPr lang="en-ZA" sz="2800"/>
        </a:p>
      </dgm:t>
    </dgm:pt>
    <dgm:pt modelId="{EEC3C07F-E8AA-4605-B2E2-24FBAE58386B}">
      <dgm:prSet custT="1"/>
      <dgm:spPr/>
      <dgm:t>
        <a:bodyPr/>
        <a:lstStyle/>
        <a:p>
          <a:r>
            <a:rPr lang="en-GB" sz="1100"/>
            <a:t>A detailed CPS testing procedure developed, and CAPEX raised to perform the testing.</a:t>
          </a:r>
          <a:endParaRPr lang="en-ZA" sz="1100"/>
        </a:p>
      </dgm:t>
    </dgm:pt>
    <dgm:pt modelId="{FBE5CD60-52D8-4CAF-A548-39A4F569B64F}" type="parTrans" cxnId="{B8D80192-3DFA-44C4-B97D-696A4C202E1E}">
      <dgm:prSet/>
      <dgm:spPr/>
      <dgm:t>
        <a:bodyPr/>
        <a:lstStyle/>
        <a:p>
          <a:endParaRPr lang="en-ZA" sz="2800"/>
        </a:p>
      </dgm:t>
    </dgm:pt>
    <dgm:pt modelId="{187B098D-7B7A-405B-B18C-6E41FB455A46}" type="sibTrans" cxnId="{B8D80192-3DFA-44C4-B97D-696A4C202E1E}">
      <dgm:prSet/>
      <dgm:spPr/>
      <dgm:t>
        <a:bodyPr/>
        <a:lstStyle/>
        <a:p>
          <a:endParaRPr lang="en-ZA" sz="2800"/>
        </a:p>
      </dgm:t>
    </dgm:pt>
    <dgm:pt modelId="{8E10A945-A49C-48F7-A057-593D989DDA26}">
      <dgm:prSet custT="1"/>
      <dgm:spPr/>
      <dgm:t>
        <a:bodyPr/>
        <a:lstStyle/>
        <a:p>
          <a:r>
            <a:rPr lang="en-GB" sz="1100"/>
            <a:t>CPS testing done against detailed acceptance criteria.</a:t>
          </a:r>
          <a:endParaRPr lang="en-ZA" sz="1100"/>
        </a:p>
      </dgm:t>
    </dgm:pt>
    <dgm:pt modelId="{7D5A22D7-6179-4846-86E4-510623CC1155}" type="parTrans" cxnId="{FD1DCC55-FCDE-4097-A912-07C7FD438DDD}">
      <dgm:prSet/>
      <dgm:spPr/>
      <dgm:t>
        <a:bodyPr/>
        <a:lstStyle/>
        <a:p>
          <a:endParaRPr lang="en-ZA" sz="2800"/>
        </a:p>
      </dgm:t>
    </dgm:pt>
    <dgm:pt modelId="{ECB3F4A4-1FED-4FD5-9AB9-F8AA0D94D34B}" type="sibTrans" cxnId="{FD1DCC55-FCDE-4097-A912-07C7FD438DDD}">
      <dgm:prSet/>
      <dgm:spPr/>
      <dgm:t>
        <a:bodyPr/>
        <a:lstStyle/>
        <a:p>
          <a:endParaRPr lang="en-ZA" sz="2800"/>
        </a:p>
      </dgm:t>
    </dgm:pt>
    <dgm:pt modelId="{3B70036C-F0A8-49F9-BD4B-9ED1B9489E62}">
      <dgm:prSet custT="1"/>
      <dgm:spPr/>
      <dgm:t>
        <a:bodyPr/>
        <a:lstStyle/>
        <a:p>
          <a:r>
            <a:rPr lang="en-GB" sz="1100"/>
            <a:t>New CxD technology selected.</a:t>
          </a:r>
          <a:endParaRPr lang="en-ZA" sz="1100"/>
        </a:p>
      </dgm:t>
    </dgm:pt>
    <dgm:pt modelId="{384657A0-7F8B-4A1E-979C-09A9D9612B91}" type="parTrans" cxnId="{C05D0368-405A-4413-BF60-9E696FD7893A}">
      <dgm:prSet/>
      <dgm:spPr/>
      <dgm:t>
        <a:bodyPr/>
        <a:lstStyle/>
        <a:p>
          <a:endParaRPr lang="en-ZA" sz="2800"/>
        </a:p>
      </dgm:t>
    </dgm:pt>
    <dgm:pt modelId="{3ECE2197-3404-4166-A2EC-3ADC823F3ECD}" type="sibTrans" cxnId="{C05D0368-405A-4413-BF60-9E696FD7893A}">
      <dgm:prSet/>
      <dgm:spPr/>
      <dgm:t>
        <a:bodyPr/>
        <a:lstStyle/>
        <a:p>
          <a:endParaRPr lang="en-ZA" sz="2800"/>
        </a:p>
      </dgm:t>
    </dgm:pt>
    <dgm:pt modelId="{026F4883-BE7D-4BAD-8192-7399AD2ECB05}">
      <dgm:prSet custT="1"/>
      <dgm:spPr/>
      <dgm:t>
        <a:bodyPr/>
        <a:lstStyle/>
        <a:p>
          <a:r>
            <a:rPr lang="en-GB" sz="1100"/>
            <a:t>CxD and OEM orders and contracts, SLAs in place.</a:t>
          </a:r>
          <a:endParaRPr lang="en-ZA" sz="1100"/>
        </a:p>
      </dgm:t>
    </dgm:pt>
    <dgm:pt modelId="{B39FDF5D-FF5F-4888-816F-0BD9BE54A24C}" type="parTrans" cxnId="{083A0227-F162-4040-8D04-49D76906D844}">
      <dgm:prSet/>
      <dgm:spPr/>
      <dgm:t>
        <a:bodyPr/>
        <a:lstStyle/>
        <a:p>
          <a:endParaRPr lang="en-ZA" sz="2800"/>
        </a:p>
      </dgm:t>
    </dgm:pt>
    <dgm:pt modelId="{FE8E1200-4D51-47A0-98DA-A3956210F66B}" type="sibTrans" cxnId="{083A0227-F162-4040-8D04-49D76906D844}">
      <dgm:prSet/>
      <dgm:spPr/>
      <dgm:t>
        <a:bodyPr/>
        <a:lstStyle/>
        <a:p>
          <a:endParaRPr lang="en-ZA" sz="2800"/>
        </a:p>
      </dgm:t>
    </dgm:pt>
    <dgm:pt modelId="{FB7F43B2-8021-4A73-9DF6-6207175A9FC7}">
      <dgm:prSet custT="1"/>
      <dgm:spPr/>
      <dgm:t>
        <a:bodyPr/>
        <a:lstStyle/>
        <a:p>
          <a:r>
            <a:rPr lang="en-GB" sz="1100"/>
            <a:t>Information technology systems upgraded for reporting and integrated </a:t>
          </a:r>
          <a:r>
            <a:rPr lang="en-ZA" sz="1100"/>
            <a:t>into business model.</a:t>
          </a:r>
        </a:p>
      </dgm:t>
    </dgm:pt>
    <dgm:pt modelId="{30E174D4-6C66-4D8D-B65C-E5939B903011}" type="parTrans" cxnId="{CBEA7EF4-58A4-46C7-9A76-AA8703F73CBA}">
      <dgm:prSet/>
      <dgm:spPr/>
      <dgm:t>
        <a:bodyPr/>
        <a:lstStyle/>
        <a:p>
          <a:endParaRPr lang="en-ZA" sz="2800"/>
        </a:p>
      </dgm:t>
    </dgm:pt>
    <dgm:pt modelId="{C25A7DCC-7E02-4349-8D8D-C5DE3642F23C}" type="sibTrans" cxnId="{CBEA7EF4-58A4-46C7-9A76-AA8703F73CBA}">
      <dgm:prSet/>
      <dgm:spPr/>
      <dgm:t>
        <a:bodyPr/>
        <a:lstStyle/>
        <a:p>
          <a:endParaRPr lang="en-ZA" sz="2800"/>
        </a:p>
      </dgm:t>
    </dgm:pt>
    <dgm:pt modelId="{87679D46-DB37-4CD4-81ED-A2144FB291EB}">
      <dgm:prSet custT="1"/>
      <dgm:spPr/>
      <dgm:t>
        <a:bodyPr/>
        <a:lstStyle/>
        <a:p>
          <a:r>
            <a:rPr lang="en-GB" sz="1100"/>
            <a:t>Reports for detailed interaction analysis and actions </a:t>
          </a:r>
          <a:r>
            <a:rPr lang="en-ZA" sz="1100"/>
            <a:t>taken.</a:t>
          </a:r>
        </a:p>
      </dgm:t>
    </dgm:pt>
    <dgm:pt modelId="{FCDDF66B-86AB-4469-B250-88F935C91BE7}" type="parTrans" cxnId="{B0770BC8-52CC-4977-9E63-422F4C67E223}">
      <dgm:prSet/>
      <dgm:spPr/>
      <dgm:t>
        <a:bodyPr/>
        <a:lstStyle/>
        <a:p>
          <a:endParaRPr lang="en-ZA" sz="2800"/>
        </a:p>
      </dgm:t>
    </dgm:pt>
    <dgm:pt modelId="{389EA03D-D169-49A8-A133-E2BE12CCBD2F}" type="sibTrans" cxnId="{B0770BC8-52CC-4977-9E63-422F4C67E223}">
      <dgm:prSet/>
      <dgm:spPr/>
      <dgm:t>
        <a:bodyPr/>
        <a:lstStyle/>
        <a:p>
          <a:endParaRPr lang="en-ZA" sz="2800"/>
        </a:p>
      </dgm:t>
    </dgm:pt>
    <dgm:pt modelId="{06E2FC41-05F6-47AD-A439-439A44D1EC91}">
      <dgm:prSet custT="1"/>
      <dgm:spPr/>
      <dgm:t>
        <a:bodyPr/>
        <a:lstStyle/>
        <a:p>
          <a:r>
            <a:rPr lang="en-GB" sz="1100"/>
            <a:t>Skills readiness and knowledge transfer for installation, repair, and maintenance.</a:t>
          </a:r>
          <a:endParaRPr lang="en-ZA" sz="1100"/>
        </a:p>
      </dgm:t>
    </dgm:pt>
    <dgm:pt modelId="{852CA69D-5065-483B-B8BA-FCB45366BE02}" type="parTrans" cxnId="{DFF5D0F1-B547-4356-B708-5929D1BBF3BD}">
      <dgm:prSet/>
      <dgm:spPr/>
      <dgm:t>
        <a:bodyPr/>
        <a:lstStyle/>
        <a:p>
          <a:endParaRPr lang="en-ZA" sz="2800"/>
        </a:p>
      </dgm:t>
    </dgm:pt>
    <dgm:pt modelId="{8A659E56-B522-47D4-AF7E-29733ED45A04}" type="sibTrans" cxnId="{DFF5D0F1-B547-4356-B708-5929D1BBF3BD}">
      <dgm:prSet/>
      <dgm:spPr/>
      <dgm:t>
        <a:bodyPr/>
        <a:lstStyle/>
        <a:p>
          <a:endParaRPr lang="en-ZA" sz="2800"/>
        </a:p>
      </dgm:t>
    </dgm:pt>
    <dgm:pt modelId="{6EA346CF-3B26-4FA3-B5D0-FB2FD9A5BDB2}">
      <dgm:prSet custT="1"/>
      <dgm:spPr/>
      <dgm:t>
        <a:bodyPr/>
        <a:lstStyle/>
        <a:p>
          <a:r>
            <a:rPr lang="en-GB" sz="1100"/>
            <a:t>Induction and Training.</a:t>
          </a:r>
          <a:endParaRPr lang="en-ZA" sz="1100"/>
        </a:p>
      </dgm:t>
    </dgm:pt>
    <dgm:pt modelId="{369F353D-67BF-417A-9468-5007DD3441D9}" type="parTrans" cxnId="{9A05DB14-1239-4043-B857-423E8D9262B9}">
      <dgm:prSet/>
      <dgm:spPr/>
      <dgm:t>
        <a:bodyPr/>
        <a:lstStyle/>
        <a:p>
          <a:endParaRPr lang="en-ZA" sz="2800"/>
        </a:p>
      </dgm:t>
    </dgm:pt>
    <dgm:pt modelId="{BA841481-91EA-498E-9F8F-2476C8AF7FB1}" type="sibTrans" cxnId="{9A05DB14-1239-4043-B857-423E8D9262B9}">
      <dgm:prSet/>
      <dgm:spPr/>
      <dgm:t>
        <a:bodyPr/>
        <a:lstStyle/>
        <a:p>
          <a:endParaRPr lang="en-ZA" sz="2800"/>
        </a:p>
      </dgm:t>
    </dgm:pt>
    <dgm:pt modelId="{08CBE076-831B-4BAA-8F3B-1EAAFC3C263C}">
      <dgm:prSet custT="1"/>
      <dgm:spPr/>
      <dgm:t>
        <a:bodyPr/>
        <a:lstStyle/>
        <a:p>
          <a:r>
            <a:rPr lang="en-GB" sz="1100"/>
            <a:t>Implementation plan in place for roll out to the remaining operations.</a:t>
          </a:r>
          <a:endParaRPr lang="en-ZA" sz="1100"/>
        </a:p>
      </dgm:t>
    </dgm:pt>
    <dgm:pt modelId="{9547E105-22E7-4C53-89BD-6C8029110D42}" type="parTrans" cxnId="{1620538B-F2C2-4836-8BF2-202496ED0D51}">
      <dgm:prSet/>
      <dgm:spPr/>
      <dgm:t>
        <a:bodyPr/>
        <a:lstStyle/>
        <a:p>
          <a:endParaRPr lang="en-ZA" sz="2800"/>
        </a:p>
      </dgm:t>
    </dgm:pt>
    <dgm:pt modelId="{E8BFA302-52C8-45F3-96C0-36F91F1D4E06}" type="sibTrans" cxnId="{1620538B-F2C2-4836-8BF2-202496ED0D51}">
      <dgm:prSet/>
      <dgm:spPr/>
      <dgm:t>
        <a:bodyPr/>
        <a:lstStyle/>
        <a:p>
          <a:endParaRPr lang="en-ZA" sz="2800"/>
        </a:p>
      </dgm:t>
    </dgm:pt>
    <dgm:pt modelId="{5ECDA498-DAF9-4076-A1C1-0BA863875165}" type="pres">
      <dgm:prSet presAssocID="{450EBD51-A3E1-4ABD-A265-B7936E601564}" presName="Name0" presStyleCnt="0">
        <dgm:presLayoutVars>
          <dgm:dir/>
          <dgm:resizeHandles/>
        </dgm:presLayoutVars>
      </dgm:prSet>
      <dgm:spPr/>
    </dgm:pt>
    <dgm:pt modelId="{F5347A57-B3C3-40B8-BE41-2FDC5A014EE5}" type="pres">
      <dgm:prSet presAssocID="{C3539D8A-10DB-4797-B047-AE6A51C63E94}" presName="compNode" presStyleCnt="0"/>
      <dgm:spPr/>
    </dgm:pt>
    <dgm:pt modelId="{7F2D816C-6939-45FB-8D09-7A1C591D4BB5}" type="pres">
      <dgm:prSet presAssocID="{C3539D8A-10DB-4797-B047-AE6A51C63E94}" presName="dummyConnPt" presStyleCnt="0"/>
      <dgm:spPr/>
    </dgm:pt>
    <dgm:pt modelId="{F64EE815-C4E0-4263-9E4B-7E8E075585B7}" type="pres">
      <dgm:prSet presAssocID="{C3539D8A-10DB-4797-B047-AE6A51C63E94}" presName="node" presStyleLbl="node1" presStyleIdx="0" presStyleCnt="17">
        <dgm:presLayoutVars>
          <dgm:bulletEnabled val="1"/>
        </dgm:presLayoutVars>
      </dgm:prSet>
      <dgm:spPr/>
    </dgm:pt>
    <dgm:pt modelId="{29779250-02B3-4381-900E-81BC37F892E6}" type="pres">
      <dgm:prSet presAssocID="{1A4BAB5E-8BB4-44AA-B6A2-B9AA335C566D}" presName="sibTrans" presStyleLbl="bgSibTrans2D1" presStyleIdx="0" presStyleCnt="16"/>
      <dgm:spPr/>
    </dgm:pt>
    <dgm:pt modelId="{9056D4BE-4ED2-4390-BD63-934405A2510D}" type="pres">
      <dgm:prSet presAssocID="{3173C994-F6D1-48D3-A4B6-3180F325FA3B}" presName="compNode" presStyleCnt="0"/>
      <dgm:spPr/>
    </dgm:pt>
    <dgm:pt modelId="{77790937-B6E7-4020-B248-5CFB4C50034E}" type="pres">
      <dgm:prSet presAssocID="{3173C994-F6D1-48D3-A4B6-3180F325FA3B}" presName="dummyConnPt" presStyleCnt="0"/>
      <dgm:spPr/>
    </dgm:pt>
    <dgm:pt modelId="{082585A7-72C3-450C-B7FB-307DB29C01A5}" type="pres">
      <dgm:prSet presAssocID="{3173C994-F6D1-48D3-A4B6-3180F325FA3B}" presName="node" presStyleLbl="node1" presStyleIdx="1" presStyleCnt="17">
        <dgm:presLayoutVars>
          <dgm:bulletEnabled val="1"/>
        </dgm:presLayoutVars>
      </dgm:prSet>
      <dgm:spPr/>
    </dgm:pt>
    <dgm:pt modelId="{B2FFDBFC-C512-4B64-90D1-98435194B68B}" type="pres">
      <dgm:prSet presAssocID="{E594C2F0-8338-4B2E-9CDB-93D1496E081A}" presName="sibTrans" presStyleLbl="bgSibTrans2D1" presStyleIdx="1" presStyleCnt="16"/>
      <dgm:spPr/>
    </dgm:pt>
    <dgm:pt modelId="{BFE376B6-4042-4AEE-A409-317AD6386AAA}" type="pres">
      <dgm:prSet presAssocID="{BC5DAC88-57A9-478E-BC5A-17D59A43E2C2}" presName="compNode" presStyleCnt="0"/>
      <dgm:spPr/>
    </dgm:pt>
    <dgm:pt modelId="{AF95A758-52B1-42C5-A65B-28F89E06BCBC}" type="pres">
      <dgm:prSet presAssocID="{BC5DAC88-57A9-478E-BC5A-17D59A43E2C2}" presName="dummyConnPt" presStyleCnt="0"/>
      <dgm:spPr/>
    </dgm:pt>
    <dgm:pt modelId="{81D281FC-0B76-4DA3-8265-4FF3881BCFA8}" type="pres">
      <dgm:prSet presAssocID="{BC5DAC88-57A9-478E-BC5A-17D59A43E2C2}" presName="node" presStyleLbl="node1" presStyleIdx="2" presStyleCnt="17">
        <dgm:presLayoutVars>
          <dgm:bulletEnabled val="1"/>
        </dgm:presLayoutVars>
      </dgm:prSet>
      <dgm:spPr/>
    </dgm:pt>
    <dgm:pt modelId="{F43876F3-E8F0-40FE-8567-1BF149A35B39}" type="pres">
      <dgm:prSet presAssocID="{C590078B-FC32-4A71-9262-B169F36FE021}" presName="sibTrans" presStyleLbl="bgSibTrans2D1" presStyleIdx="2" presStyleCnt="16"/>
      <dgm:spPr/>
    </dgm:pt>
    <dgm:pt modelId="{38E61824-FC63-41AF-979F-579E48AEB85A}" type="pres">
      <dgm:prSet presAssocID="{2A5F19E0-7BA8-41AC-B9F7-D448D26F1A3B}" presName="compNode" presStyleCnt="0"/>
      <dgm:spPr/>
    </dgm:pt>
    <dgm:pt modelId="{1D0750E7-1933-40D4-B185-AF7CD4A19F3F}" type="pres">
      <dgm:prSet presAssocID="{2A5F19E0-7BA8-41AC-B9F7-D448D26F1A3B}" presName="dummyConnPt" presStyleCnt="0"/>
      <dgm:spPr/>
    </dgm:pt>
    <dgm:pt modelId="{FC642606-713D-4705-ABC5-EA18043F1231}" type="pres">
      <dgm:prSet presAssocID="{2A5F19E0-7BA8-41AC-B9F7-D448D26F1A3B}" presName="node" presStyleLbl="node1" presStyleIdx="3" presStyleCnt="17">
        <dgm:presLayoutVars>
          <dgm:bulletEnabled val="1"/>
        </dgm:presLayoutVars>
      </dgm:prSet>
      <dgm:spPr/>
    </dgm:pt>
    <dgm:pt modelId="{640EF9C0-8865-4E0D-AC18-BA57A0C12426}" type="pres">
      <dgm:prSet presAssocID="{BCFB3C51-392F-48F2-8206-47485220CF23}" presName="sibTrans" presStyleLbl="bgSibTrans2D1" presStyleIdx="3" presStyleCnt="16"/>
      <dgm:spPr/>
    </dgm:pt>
    <dgm:pt modelId="{805200E9-05BB-4A07-AF5E-5E594DC52023}" type="pres">
      <dgm:prSet presAssocID="{AFEF726C-BF20-4B66-8EFC-D9462CDFD385}" presName="compNode" presStyleCnt="0"/>
      <dgm:spPr/>
    </dgm:pt>
    <dgm:pt modelId="{4B8EEB77-8FD7-4BC4-AE56-923EADDC09B2}" type="pres">
      <dgm:prSet presAssocID="{AFEF726C-BF20-4B66-8EFC-D9462CDFD385}" presName="dummyConnPt" presStyleCnt="0"/>
      <dgm:spPr/>
    </dgm:pt>
    <dgm:pt modelId="{52879172-BE1B-43CE-93C8-1821A15BE841}" type="pres">
      <dgm:prSet presAssocID="{AFEF726C-BF20-4B66-8EFC-D9462CDFD385}" presName="node" presStyleLbl="node1" presStyleIdx="4" presStyleCnt="17">
        <dgm:presLayoutVars>
          <dgm:bulletEnabled val="1"/>
        </dgm:presLayoutVars>
      </dgm:prSet>
      <dgm:spPr/>
    </dgm:pt>
    <dgm:pt modelId="{A17E7F96-DC63-4E01-A4DA-921E62FB64C3}" type="pres">
      <dgm:prSet presAssocID="{77D8E425-45D7-4375-BEDF-37BD9AB8F49A}" presName="sibTrans" presStyleLbl="bgSibTrans2D1" presStyleIdx="4" presStyleCnt="16"/>
      <dgm:spPr/>
    </dgm:pt>
    <dgm:pt modelId="{81F13B25-C2CE-40BA-B85F-6D1EA5032454}" type="pres">
      <dgm:prSet presAssocID="{EFCC6F14-7191-46DD-928D-14A31C5407CC}" presName="compNode" presStyleCnt="0"/>
      <dgm:spPr/>
    </dgm:pt>
    <dgm:pt modelId="{7BACBDFD-1D78-4694-83AE-C178DA0DE61D}" type="pres">
      <dgm:prSet presAssocID="{EFCC6F14-7191-46DD-928D-14A31C5407CC}" presName="dummyConnPt" presStyleCnt="0"/>
      <dgm:spPr/>
    </dgm:pt>
    <dgm:pt modelId="{207F8F19-FD98-40E1-85B4-CE020C71C841}" type="pres">
      <dgm:prSet presAssocID="{EFCC6F14-7191-46DD-928D-14A31C5407CC}" presName="node" presStyleLbl="node1" presStyleIdx="5" presStyleCnt="17">
        <dgm:presLayoutVars>
          <dgm:bulletEnabled val="1"/>
        </dgm:presLayoutVars>
      </dgm:prSet>
      <dgm:spPr/>
    </dgm:pt>
    <dgm:pt modelId="{DE219A36-5AFA-4EE1-BE60-3278E3D4602D}" type="pres">
      <dgm:prSet presAssocID="{82C65014-6988-4331-B8A0-6638C5CBFEC5}" presName="sibTrans" presStyleLbl="bgSibTrans2D1" presStyleIdx="5" presStyleCnt="16"/>
      <dgm:spPr/>
    </dgm:pt>
    <dgm:pt modelId="{BEF086FA-CA61-40E7-82FB-BF85ABE9CE6A}" type="pres">
      <dgm:prSet presAssocID="{696E24AA-54E0-4686-AD68-D9E3B0E8FB36}" presName="compNode" presStyleCnt="0"/>
      <dgm:spPr/>
    </dgm:pt>
    <dgm:pt modelId="{EAE202ED-EB2C-4BFB-8F05-0B79288F3417}" type="pres">
      <dgm:prSet presAssocID="{696E24AA-54E0-4686-AD68-D9E3B0E8FB36}" presName="dummyConnPt" presStyleCnt="0"/>
      <dgm:spPr/>
    </dgm:pt>
    <dgm:pt modelId="{2AC183DC-5274-46C8-90DF-6A382AD3AB28}" type="pres">
      <dgm:prSet presAssocID="{696E24AA-54E0-4686-AD68-D9E3B0E8FB36}" presName="node" presStyleLbl="node1" presStyleIdx="6" presStyleCnt="17">
        <dgm:presLayoutVars>
          <dgm:bulletEnabled val="1"/>
        </dgm:presLayoutVars>
      </dgm:prSet>
      <dgm:spPr/>
    </dgm:pt>
    <dgm:pt modelId="{EDD6B26F-0AE6-4112-A434-FEC0B647B328}" type="pres">
      <dgm:prSet presAssocID="{CBE0E8A8-0503-42AF-AA40-0DFA58D21C4A}" presName="sibTrans" presStyleLbl="bgSibTrans2D1" presStyleIdx="6" presStyleCnt="16"/>
      <dgm:spPr/>
    </dgm:pt>
    <dgm:pt modelId="{A17E470B-0F3D-4300-91E9-73298EF68B5C}" type="pres">
      <dgm:prSet presAssocID="{EEC3C07F-E8AA-4605-B2E2-24FBAE58386B}" presName="compNode" presStyleCnt="0"/>
      <dgm:spPr/>
    </dgm:pt>
    <dgm:pt modelId="{612FF518-C545-4AC6-BCA8-00DAEA31D55C}" type="pres">
      <dgm:prSet presAssocID="{EEC3C07F-E8AA-4605-B2E2-24FBAE58386B}" presName="dummyConnPt" presStyleCnt="0"/>
      <dgm:spPr/>
    </dgm:pt>
    <dgm:pt modelId="{DE193CED-E7CF-4EF0-B835-6A1694974DE3}" type="pres">
      <dgm:prSet presAssocID="{EEC3C07F-E8AA-4605-B2E2-24FBAE58386B}" presName="node" presStyleLbl="node1" presStyleIdx="7" presStyleCnt="17">
        <dgm:presLayoutVars>
          <dgm:bulletEnabled val="1"/>
        </dgm:presLayoutVars>
      </dgm:prSet>
      <dgm:spPr/>
    </dgm:pt>
    <dgm:pt modelId="{4BE3C715-2C10-45C8-A972-5F0C4F98F949}" type="pres">
      <dgm:prSet presAssocID="{187B098D-7B7A-405B-B18C-6E41FB455A46}" presName="sibTrans" presStyleLbl="bgSibTrans2D1" presStyleIdx="7" presStyleCnt="16"/>
      <dgm:spPr/>
    </dgm:pt>
    <dgm:pt modelId="{C87C64F4-8EFA-4DC7-94CE-535DAEFE86E4}" type="pres">
      <dgm:prSet presAssocID="{8E10A945-A49C-48F7-A057-593D989DDA26}" presName="compNode" presStyleCnt="0"/>
      <dgm:spPr/>
    </dgm:pt>
    <dgm:pt modelId="{728C9DDF-9D3A-4674-B56B-A2FFEBD50E7C}" type="pres">
      <dgm:prSet presAssocID="{8E10A945-A49C-48F7-A057-593D989DDA26}" presName="dummyConnPt" presStyleCnt="0"/>
      <dgm:spPr/>
    </dgm:pt>
    <dgm:pt modelId="{7F319703-5A23-43D1-A0DF-97ADCFEDC7A9}" type="pres">
      <dgm:prSet presAssocID="{8E10A945-A49C-48F7-A057-593D989DDA26}" presName="node" presStyleLbl="node1" presStyleIdx="8" presStyleCnt="17">
        <dgm:presLayoutVars>
          <dgm:bulletEnabled val="1"/>
        </dgm:presLayoutVars>
      </dgm:prSet>
      <dgm:spPr/>
    </dgm:pt>
    <dgm:pt modelId="{9C94228A-83A8-48E0-B708-1E0E03B472C7}" type="pres">
      <dgm:prSet presAssocID="{ECB3F4A4-1FED-4FD5-9AB9-F8AA0D94D34B}" presName="sibTrans" presStyleLbl="bgSibTrans2D1" presStyleIdx="8" presStyleCnt="16"/>
      <dgm:spPr/>
    </dgm:pt>
    <dgm:pt modelId="{D2C90FC5-5BB2-4BBF-A867-32B92934702B}" type="pres">
      <dgm:prSet presAssocID="{3B70036C-F0A8-49F9-BD4B-9ED1B9489E62}" presName="compNode" presStyleCnt="0"/>
      <dgm:spPr/>
    </dgm:pt>
    <dgm:pt modelId="{BE896DB8-78FB-4D71-8ADA-B80A9CE8088A}" type="pres">
      <dgm:prSet presAssocID="{3B70036C-F0A8-49F9-BD4B-9ED1B9489E62}" presName="dummyConnPt" presStyleCnt="0"/>
      <dgm:spPr/>
    </dgm:pt>
    <dgm:pt modelId="{ABF7403B-354D-40CE-AF66-92E93E26692A}" type="pres">
      <dgm:prSet presAssocID="{3B70036C-F0A8-49F9-BD4B-9ED1B9489E62}" presName="node" presStyleLbl="node1" presStyleIdx="9" presStyleCnt="17">
        <dgm:presLayoutVars>
          <dgm:bulletEnabled val="1"/>
        </dgm:presLayoutVars>
      </dgm:prSet>
      <dgm:spPr/>
    </dgm:pt>
    <dgm:pt modelId="{CB737900-A046-4EAC-B2CA-B4794EBE18DC}" type="pres">
      <dgm:prSet presAssocID="{3ECE2197-3404-4166-A2EC-3ADC823F3ECD}" presName="sibTrans" presStyleLbl="bgSibTrans2D1" presStyleIdx="9" presStyleCnt="16"/>
      <dgm:spPr/>
    </dgm:pt>
    <dgm:pt modelId="{C094C118-967D-4472-A769-43DEAB70B5F9}" type="pres">
      <dgm:prSet presAssocID="{C4E18093-8CA6-4BD0-A422-FF6C1AF4CB48}" presName="compNode" presStyleCnt="0"/>
      <dgm:spPr/>
    </dgm:pt>
    <dgm:pt modelId="{B984C28A-F14D-4175-87E6-B898718893F6}" type="pres">
      <dgm:prSet presAssocID="{C4E18093-8CA6-4BD0-A422-FF6C1AF4CB48}" presName="dummyConnPt" presStyleCnt="0"/>
      <dgm:spPr/>
    </dgm:pt>
    <dgm:pt modelId="{4F4601C6-D54A-4690-84EF-E66F19B48498}" type="pres">
      <dgm:prSet presAssocID="{C4E18093-8CA6-4BD0-A422-FF6C1AF4CB48}" presName="node" presStyleLbl="node1" presStyleIdx="10" presStyleCnt="17">
        <dgm:presLayoutVars>
          <dgm:bulletEnabled val="1"/>
        </dgm:presLayoutVars>
      </dgm:prSet>
      <dgm:spPr/>
    </dgm:pt>
    <dgm:pt modelId="{53668EA7-D872-443D-BD30-A6F67BEE0085}" type="pres">
      <dgm:prSet presAssocID="{D574E9BE-A2A8-44DA-AAB6-194625153D9F}" presName="sibTrans" presStyleLbl="bgSibTrans2D1" presStyleIdx="10" presStyleCnt="16"/>
      <dgm:spPr/>
    </dgm:pt>
    <dgm:pt modelId="{5C4B2C27-A3F7-4CAF-BEDF-7F5D5FC4277B}" type="pres">
      <dgm:prSet presAssocID="{026F4883-BE7D-4BAD-8192-7399AD2ECB05}" presName="compNode" presStyleCnt="0"/>
      <dgm:spPr/>
    </dgm:pt>
    <dgm:pt modelId="{6C7E582F-B689-4742-AD90-929CC48534CD}" type="pres">
      <dgm:prSet presAssocID="{026F4883-BE7D-4BAD-8192-7399AD2ECB05}" presName="dummyConnPt" presStyleCnt="0"/>
      <dgm:spPr/>
    </dgm:pt>
    <dgm:pt modelId="{7A45321E-A124-4B96-A83F-AC55DFC52047}" type="pres">
      <dgm:prSet presAssocID="{026F4883-BE7D-4BAD-8192-7399AD2ECB05}" presName="node" presStyleLbl="node1" presStyleIdx="11" presStyleCnt="17">
        <dgm:presLayoutVars>
          <dgm:bulletEnabled val="1"/>
        </dgm:presLayoutVars>
      </dgm:prSet>
      <dgm:spPr/>
    </dgm:pt>
    <dgm:pt modelId="{025D881E-AE3C-4036-90C0-4DCC87CB4792}" type="pres">
      <dgm:prSet presAssocID="{FE8E1200-4D51-47A0-98DA-A3956210F66B}" presName="sibTrans" presStyleLbl="bgSibTrans2D1" presStyleIdx="11" presStyleCnt="16"/>
      <dgm:spPr/>
    </dgm:pt>
    <dgm:pt modelId="{EEED1C89-6C54-4FF1-B5C4-532F1A98BBEC}" type="pres">
      <dgm:prSet presAssocID="{FB7F43B2-8021-4A73-9DF6-6207175A9FC7}" presName="compNode" presStyleCnt="0"/>
      <dgm:spPr/>
    </dgm:pt>
    <dgm:pt modelId="{E03D47FA-0F33-43BC-83E6-643573B1A5BE}" type="pres">
      <dgm:prSet presAssocID="{FB7F43B2-8021-4A73-9DF6-6207175A9FC7}" presName="dummyConnPt" presStyleCnt="0"/>
      <dgm:spPr/>
    </dgm:pt>
    <dgm:pt modelId="{610ADEA2-D5EF-43E5-BA10-2DAFD756D4D2}" type="pres">
      <dgm:prSet presAssocID="{FB7F43B2-8021-4A73-9DF6-6207175A9FC7}" presName="node" presStyleLbl="node1" presStyleIdx="12" presStyleCnt="17">
        <dgm:presLayoutVars>
          <dgm:bulletEnabled val="1"/>
        </dgm:presLayoutVars>
      </dgm:prSet>
      <dgm:spPr/>
    </dgm:pt>
    <dgm:pt modelId="{F6CDDC42-7BAF-4758-B601-A7B455ADEF0B}" type="pres">
      <dgm:prSet presAssocID="{C25A7DCC-7E02-4349-8D8D-C5DE3642F23C}" presName="sibTrans" presStyleLbl="bgSibTrans2D1" presStyleIdx="12" presStyleCnt="16"/>
      <dgm:spPr/>
    </dgm:pt>
    <dgm:pt modelId="{2BAE9866-9107-44C9-9170-B79BFA5BB12B}" type="pres">
      <dgm:prSet presAssocID="{87679D46-DB37-4CD4-81ED-A2144FB291EB}" presName="compNode" presStyleCnt="0"/>
      <dgm:spPr/>
    </dgm:pt>
    <dgm:pt modelId="{8A643EB9-A03E-4867-AAFE-0B6836CF5CFD}" type="pres">
      <dgm:prSet presAssocID="{87679D46-DB37-4CD4-81ED-A2144FB291EB}" presName="dummyConnPt" presStyleCnt="0"/>
      <dgm:spPr/>
    </dgm:pt>
    <dgm:pt modelId="{E6B4F8F5-A706-48C2-8743-B6B26154BA45}" type="pres">
      <dgm:prSet presAssocID="{87679D46-DB37-4CD4-81ED-A2144FB291EB}" presName="node" presStyleLbl="node1" presStyleIdx="13" presStyleCnt="17">
        <dgm:presLayoutVars>
          <dgm:bulletEnabled val="1"/>
        </dgm:presLayoutVars>
      </dgm:prSet>
      <dgm:spPr/>
    </dgm:pt>
    <dgm:pt modelId="{23A7AC13-3E22-451C-8F03-05A659E97D2D}" type="pres">
      <dgm:prSet presAssocID="{389EA03D-D169-49A8-A133-E2BE12CCBD2F}" presName="sibTrans" presStyleLbl="bgSibTrans2D1" presStyleIdx="13" presStyleCnt="16"/>
      <dgm:spPr/>
    </dgm:pt>
    <dgm:pt modelId="{860E9825-ACC8-4F6F-85B9-A41A5A021243}" type="pres">
      <dgm:prSet presAssocID="{06E2FC41-05F6-47AD-A439-439A44D1EC91}" presName="compNode" presStyleCnt="0"/>
      <dgm:spPr/>
    </dgm:pt>
    <dgm:pt modelId="{581044AB-0F10-4C58-BA9E-AA9662F30D49}" type="pres">
      <dgm:prSet presAssocID="{06E2FC41-05F6-47AD-A439-439A44D1EC91}" presName="dummyConnPt" presStyleCnt="0"/>
      <dgm:spPr/>
    </dgm:pt>
    <dgm:pt modelId="{4A47C468-FCDC-4DFC-806F-E555AD77C29C}" type="pres">
      <dgm:prSet presAssocID="{06E2FC41-05F6-47AD-A439-439A44D1EC91}" presName="node" presStyleLbl="node1" presStyleIdx="14" presStyleCnt="17">
        <dgm:presLayoutVars>
          <dgm:bulletEnabled val="1"/>
        </dgm:presLayoutVars>
      </dgm:prSet>
      <dgm:spPr/>
    </dgm:pt>
    <dgm:pt modelId="{0F96D3A7-4295-42D6-B584-015852D83A47}" type="pres">
      <dgm:prSet presAssocID="{8A659E56-B522-47D4-AF7E-29733ED45A04}" presName="sibTrans" presStyleLbl="bgSibTrans2D1" presStyleIdx="14" presStyleCnt="16"/>
      <dgm:spPr/>
    </dgm:pt>
    <dgm:pt modelId="{4D7173E3-FCCE-4AC5-A381-2F7BDDC24028}" type="pres">
      <dgm:prSet presAssocID="{6EA346CF-3B26-4FA3-B5D0-FB2FD9A5BDB2}" presName="compNode" presStyleCnt="0"/>
      <dgm:spPr/>
    </dgm:pt>
    <dgm:pt modelId="{6BF096F8-7CA5-468B-A2D2-A7FEFD347549}" type="pres">
      <dgm:prSet presAssocID="{6EA346CF-3B26-4FA3-B5D0-FB2FD9A5BDB2}" presName="dummyConnPt" presStyleCnt="0"/>
      <dgm:spPr/>
    </dgm:pt>
    <dgm:pt modelId="{71C29EE2-1BB5-43B2-86B2-7F812B1055F1}" type="pres">
      <dgm:prSet presAssocID="{6EA346CF-3B26-4FA3-B5D0-FB2FD9A5BDB2}" presName="node" presStyleLbl="node1" presStyleIdx="15" presStyleCnt="17">
        <dgm:presLayoutVars>
          <dgm:bulletEnabled val="1"/>
        </dgm:presLayoutVars>
      </dgm:prSet>
      <dgm:spPr/>
    </dgm:pt>
    <dgm:pt modelId="{9A381313-0CCC-41F0-B4A5-CC8D77634BCE}" type="pres">
      <dgm:prSet presAssocID="{BA841481-91EA-498E-9F8F-2476C8AF7FB1}" presName="sibTrans" presStyleLbl="bgSibTrans2D1" presStyleIdx="15" presStyleCnt="16"/>
      <dgm:spPr/>
    </dgm:pt>
    <dgm:pt modelId="{37F2EBB3-D7E3-4A50-AB6A-53D1FC717B83}" type="pres">
      <dgm:prSet presAssocID="{08CBE076-831B-4BAA-8F3B-1EAAFC3C263C}" presName="compNode" presStyleCnt="0"/>
      <dgm:spPr/>
    </dgm:pt>
    <dgm:pt modelId="{024F1D8A-6A30-4C99-A072-B522E49FCE55}" type="pres">
      <dgm:prSet presAssocID="{08CBE076-831B-4BAA-8F3B-1EAAFC3C263C}" presName="dummyConnPt" presStyleCnt="0"/>
      <dgm:spPr/>
    </dgm:pt>
    <dgm:pt modelId="{85070719-57B0-4EFA-8414-5BB57397331D}" type="pres">
      <dgm:prSet presAssocID="{08CBE076-831B-4BAA-8F3B-1EAAFC3C263C}" presName="node" presStyleLbl="node1" presStyleIdx="16" presStyleCnt="17">
        <dgm:presLayoutVars>
          <dgm:bulletEnabled val="1"/>
        </dgm:presLayoutVars>
      </dgm:prSet>
      <dgm:spPr/>
    </dgm:pt>
  </dgm:ptLst>
  <dgm:cxnLst>
    <dgm:cxn modelId="{91700B02-8875-40F8-9468-6D3CDD857730}" srcId="{450EBD51-A3E1-4ABD-A265-B7936E601564}" destId="{C3539D8A-10DB-4797-B047-AE6A51C63E94}" srcOrd="0" destOrd="0" parTransId="{E365C130-1030-4E5A-924B-5B65BA53B48F}" sibTransId="{1A4BAB5E-8BB4-44AA-B6A2-B9AA335C566D}"/>
    <dgm:cxn modelId="{4CE8B302-3101-48D6-BBDF-E42FBC06A029}" type="presOf" srcId="{E594C2F0-8338-4B2E-9CDB-93D1496E081A}" destId="{B2FFDBFC-C512-4B64-90D1-98435194B68B}" srcOrd="0" destOrd="0" presId="urn:microsoft.com/office/officeart/2005/8/layout/bProcess4"/>
    <dgm:cxn modelId="{1C09310F-8D55-4B03-B959-69043E269CF9}" type="presOf" srcId="{8A659E56-B522-47D4-AF7E-29733ED45A04}" destId="{0F96D3A7-4295-42D6-B584-015852D83A47}" srcOrd="0" destOrd="0" presId="urn:microsoft.com/office/officeart/2005/8/layout/bProcess4"/>
    <dgm:cxn modelId="{9A05DB14-1239-4043-B857-423E8D9262B9}" srcId="{450EBD51-A3E1-4ABD-A265-B7936E601564}" destId="{6EA346CF-3B26-4FA3-B5D0-FB2FD9A5BDB2}" srcOrd="15" destOrd="0" parTransId="{369F353D-67BF-417A-9468-5007DD3441D9}" sibTransId="{BA841481-91EA-498E-9F8F-2476C8AF7FB1}"/>
    <dgm:cxn modelId="{083A0227-F162-4040-8D04-49D76906D844}" srcId="{450EBD51-A3E1-4ABD-A265-B7936E601564}" destId="{026F4883-BE7D-4BAD-8192-7399AD2ECB05}" srcOrd="11" destOrd="0" parTransId="{B39FDF5D-FF5F-4888-816F-0BD9BE54A24C}" sibTransId="{FE8E1200-4D51-47A0-98DA-A3956210F66B}"/>
    <dgm:cxn modelId="{6E97ED2A-C3CF-4317-933B-4BA301EA29EF}" type="presOf" srcId="{AFEF726C-BF20-4B66-8EFC-D9462CDFD385}" destId="{52879172-BE1B-43CE-93C8-1821A15BE841}" srcOrd="0" destOrd="0" presId="urn:microsoft.com/office/officeart/2005/8/layout/bProcess4"/>
    <dgm:cxn modelId="{A30BDD2E-C700-4E71-95C7-2929A6B92152}" type="presOf" srcId="{696E24AA-54E0-4686-AD68-D9E3B0E8FB36}" destId="{2AC183DC-5274-46C8-90DF-6A382AD3AB28}" srcOrd="0" destOrd="0" presId="urn:microsoft.com/office/officeart/2005/8/layout/bProcess4"/>
    <dgm:cxn modelId="{496ADB33-B28C-4BC3-8D8F-502B6C9616CD}" type="presOf" srcId="{026F4883-BE7D-4BAD-8192-7399AD2ECB05}" destId="{7A45321E-A124-4B96-A83F-AC55DFC52047}" srcOrd="0" destOrd="0" presId="urn:microsoft.com/office/officeart/2005/8/layout/bProcess4"/>
    <dgm:cxn modelId="{3EB48F34-3199-4066-8C0C-0B6B0A807C18}" type="presOf" srcId="{77D8E425-45D7-4375-BEDF-37BD9AB8F49A}" destId="{A17E7F96-DC63-4E01-A4DA-921E62FB64C3}" srcOrd="0" destOrd="0" presId="urn:microsoft.com/office/officeart/2005/8/layout/bProcess4"/>
    <dgm:cxn modelId="{6FB9803A-8471-4C63-BB14-C0BD0441B18F}" srcId="{450EBD51-A3E1-4ABD-A265-B7936E601564}" destId="{2A5F19E0-7BA8-41AC-B9F7-D448D26F1A3B}" srcOrd="3" destOrd="0" parTransId="{C3E79A5F-CCEF-43A1-826B-A1DCD2D3591B}" sibTransId="{BCFB3C51-392F-48F2-8206-47485220CF23}"/>
    <dgm:cxn modelId="{CC66A75C-4605-4A00-B4EB-E10E45916CF2}" type="presOf" srcId="{EEC3C07F-E8AA-4605-B2E2-24FBAE58386B}" destId="{DE193CED-E7CF-4EF0-B835-6A1694974DE3}" srcOrd="0" destOrd="0" presId="urn:microsoft.com/office/officeart/2005/8/layout/bProcess4"/>
    <dgm:cxn modelId="{C05D0368-405A-4413-BF60-9E696FD7893A}" srcId="{450EBD51-A3E1-4ABD-A265-B7936E601564}" destId="{3B70036C-F0A8-49F9-BD4B-9ED1B9489E62}" srcOrd="9" destOrd="0" parTransId="{384657A0-7F8B-4A1E-979C-09A9D9612B91}" sibTransId="{3ECE2197-3404-4166-A2EC-3ADC823F3ECD}"/>
    <dgm:cxn modelId="{3272AC4F-71ED-4924-BE07-0DCE0ADDE001}" srcId="{450EBD51-A3E1-4ABD-A265-B7936E601564}" destId="{EFCC6F14-7191-46DD-928D-14A31C5407CC}" srcOrd="5" destOrd="0" parTransId="{5A902D66-AF1E-4DB1-B596-3C3482AC67DC}" sibTransId="{82C65014-6988-4331-B8A0-6638C5CBFEC5}"/>
    <dgm:cxn modelId="{8972FE50-1DE9-463B-ADC5-373911E83C85}" srcId="{450EBD51-A3E1-4ABD-A265-B7936E601564}" destId="{BC5DAC88-57A9-478E-BC5A-17D59A43E2C2}" srcOrd="2" destOrd="0" parTransId="{1D197597-CDA8-4053-8B55-FE03EC641A20}" sibTransId="{C590078B-FC32-4A71-9262-B169F36FE021}"/>
    <dgm:cxn modelId="{4B0CCE54-360F-4CC2-8A27-551CEBB79CD2}" type="presOf" srcId="{C25A7DCC-7E02-4349-8D8D-C5DE3642F23C}" destId="{F6CDDC42-7BAF-4758-B601-A7B455ADEF0B}" srcOrd="0" destOrd="0" presId="urn:microsoft.com/office/officeart/2005/8/layout/bProcess4"/>
    <dgm:cxn modelId="{85FA1655-8B42-42AB-8A56-4C23EF8909EC}" type="presOf" srcId="{08CBE076-831B-4BAA-8F3B-1EAAFC3C263C}" destId="{85070719-57B0-4EFA-8414-5BB57397331D}" srcOrd="0" destOrd="0" presId="urn:microsoft.com/office/officeart/2005/8/layout/bProcess4"/>
    <dgm:cxn modelId="{FD1DCC55-FCDE-4097-A912-07C7FD438DDD}" srcId="{450EBD51-A3E1-4ABD-A265-B7936E601564}" destId="{8E10A945-A49C-48F7-A057-593D989DDA26}" srcOrd="8" destOrd="0" parTransId="{7D5A22D7-6179-4846-86E4-510623CC1155}" sibTransId="{ECB3F4A4-1FED-4FD5-9AB9-F8AA0D94D34B}"/>
    <dgm:cxn modelId="{8E51E255-BF6F-49A8-A3CD-976184B7E9C8}" type="presOf" srcId="{FE8E1200-4D51-47A0-98DA-A3956210F66B}" destId="{025D881E-AE3C-4036-90C0-4DCC87CB4792}" srcOrd="0" destOrd="0" presId="urn:microsoft.com/office/officeart/2005/8/layout/bProcess4"/>
    <dgm:cxn modelId="{F75F7579-3BD8-43D9-B27B-FCB0B3184469}" type="presOf" srcId="{82C65014-6988-4331-B8A0-6638C5CBFEC5}" destId="{DE219A36-5AFA-4EE1-BE60-3278E3D4602D}" srcOrd="0" destOrd="0" presId="urn:microsoft.com/office/officeart/2005/8/layout/bProcess4"/>
    <dgm:cxn modelId="{0527837E-8699-483D-9AE7-3E624D31DFA0}" srcId="{450EBD51-A3E1-4ABD-A265-B7936E601564}" destId="{696E24AA-54E0-4686-AD68-D9E3B0E8FB36}" srcOrd="6" destOrd="0" parTransId="{D92701D8-D40C-4442-9B3E-01BAE034253B}" sibTransId="{CBE0E8A8-0503-42AF-AA40-0DFA58D21C4A}"/>
    <dgm:cxn modelId="{DF52967F-7125-4B08-B35A-C20D649AC70F}" type="presOf" srcId="{87679D46-DB37-4CD4-81ED-A2144FB291EB}" destId="{E6B4F8F5-A706-48C2-8743-B6B26154BA45}" srcOrd="0" destOrd="0" presId="urn:microsoft.com/office/officeart/2005/8/layout/bProcess4"/>
    <dgm:cxn modelId="{8B3CEA85-B7E0-4888-A38B-76A255B863B1}" type="presOf" srcId="{389EA03D-D169-49A8-A133-E2BE12CCBD2F}" destId="{23A7AC13-3E22-451C-8F03-05A659E97D2D}" srcOrd="0" destOrd="0" presId="urn:microsoft.com/office/officeart/2005/8/layout/bProcess4"/>
    <dgm:cxn modelId="{1031B888-5A42-4F44-86D5-8B26899C5935}" type="presOf" srcId="{D574E9BE-A2A8-44DA-AAB6-194625153D9F}" destId="{53668EA7-D872-443D-BD30-A6F67BEE0085}" srcOrd="0" destOrd="0" presId="urn:microsoft.com/office/officeart/2005/8/layout/bProcess4"/>
    <dgm:cxn modelId="{1620538B-F2C2-4836-8BF2-202496ED0D51}" srcId="{450EBD51-A3E1-4ABD-A265-B7936E601564}" destId="{08CBE076-831B-4BAA-8F3B-1EAAFC3C263C}" srcOrd="16" destOrd="0" parTransId="{9547E105-22E7-4C53-89BD-6C8029110D42}" sibTransId="{E8BFA302-52C8-45F3-96C0-36F91F1D4E06}"/>
    <dgm:cxn modelId="{9554028E-BC1F-4321-8374-80303A1FF504}" type="presOf" srcId="{187B098D-7B7A-405B-B18C-6E41FB455A46}" destId="{4BE3C715-2C10-45C8-A972-5F0C4F98F949}" srcOrd="0" destOrd="0" presId="urn:microsoft.com/office/officeart/2005/8/layout/bProcess4"/>
    <dgm:cxn modelId="{A2CD078E-2645-49ED-A3E2-9E07A1B419BB}" type="presOf" srcId="{2A5F19E0-7BA8-41AC-B9F7-D448D26F1A3B}" destId="{FC642606-713D-4705-ABC5-EA18043F1231}" srcOrd="0" destOrd="0" presId="urn:microsoft.com/office/officeart/2005/8/layout/bProcess4"/>
    <dgm:cxn modelId="{069F598E-A481-4046-8C84-7C2DC3AD8F22}" type="presOf" srcId="{BC5DAC88-57A9-478E-BC5A-17D59A43E2C2}" destId="{81D281FC-0B76-4DA3-8265-4FF3881BCFA8}" srcOrd="0" destOrd="0" presId="urn:microsoft.com/office/officeart/2005/8/layout/bProcess4"/>
    <dgm:cxn modelId="{B8D80192-3DFA-44C4-B97D-696A4C202E1E}" srcId="{450EBD51-A3E1-4ABD-A265-B7936E601564}" destId="{EEC3C07F-E8AA-4605-B2E2-24FBAE58386B}" srcOrd="7" destOrd="0" parTransId="{FBE5CD60-52D8-4CAF-A548-39A4F569B64F}" sibTransId="{187B098D-7B7A-405B-B18C-6E41FB455A46}"/>
    <dgm:cxn modelId="{AA498C9D-DD39-4184-A263-C1ED2A41DB9E}" type="presOf" srcId="{EFCC6F14-7191-46DD-928D-14A31C5407CC}" destId="{207F8F19-FD98-40E1-85B4-CE020C71C841}" srcOrd="0" destOrd="0" presId="urn:microsoft.com/office/officeart/2005/8/layout/bProcess4"/>
    <dgm:cxn modelId="{7C9564A4-43D2-4254-B223-0191730F64E7}" type="presOf" srcId="{ECB3F4A4-1FED-4FD5-9AB9-F8AA0D94D34B}" destId="{9C94228A-83A8-48E0-B708-1E0E03B472C7}" srcOrd="0" destOrd="0" presId="urn:microsoft.com/office/officeart/2005/8/layout/bProcess4"/>
    <dgm:cxn modelId="{3D9E97A4-64D4-43F5-BD07-25971EA5BCF2}" type="presOf" srcId="{1A4BAB5E-8BB4-44AA-B6A2-B9AA335C566D}" destId="{29779250-02B3-4381-900E-81BC37F892E6}" srcOrd="0" destOrd="0" presId="urn:microsoft.com/office/officeart/2005/8/layout/bProcess4"/>
    <dgm:cxn modelId="{FF60F0AD-A21F-4418-A877-BD57A658CDE1}" type="presOf" srcId="{6EA346CF-3B26-4FA3-B5D0-FB2FD9A5BDB2}" destId="{71C29EE2-1BB5-43B2-86B2-7F812B1055F1}" srcOrd="0" destOrd="0" presId="urn:microsoft.com/office/officeart/2005/8/layout/bProcess4"/>
    <dgm:cxn modelId="{7ED198B4-7FC2-4867-9CA8-C21B4D94182C}" srcId="{450EBD51-A3E1-4ABD-A265-B7936E601564}" destId="{3173C994-F6D1-48D3-A4B6-3180F325FA3B}" srcOrd="1" destOrd="0" parTransId="{907FF941-09BB-484D-8FF8-266771C3AA47}" sibTransId="{E594C2F0-8338-4B2E-9CDB-93D1496E081A}"/>
    <dgm:cxn modelId="{CAD8DAB9-BF39-4A95-9632-7CD71823E06B}" type="presOf" srcId="{CBE0E8A8-0503-42AF-AA40-0DFA58D21C4A}" destId="{EDD6B26F-0AE6-4112-A434-FEC0B647B328}" srcOrd="0" destOrd="0" presId="urn:microsoft.com/office/officeart/2005/8/layout/bProcess4"/>
    <dgm:cxn modelId="{00201BBB-91F8-47D4-B9EB-11EC106EBB7A}" srcId="{450EBD51-A3E1-4ABD-A265-B7936E601564}" destId="{AFEF726C-BF20-4B66-8EFC-D9462CDFD385}" srcOrd="4" destOrd="0" parTransId="{2ECE93E2-CDC4-4DBC-A8D3-38F37472FD79}" sibTransId="{77D8E425-45D7-4375-BEDF-37BD9AB8F49A}"/>
    <dgm:cxn modelId="{4AA255BF-8BC5-4743-8410-8BC5CA1AAA51}" type="presOf" srcId="{C590078B-FC32-4A71-9262-B169F36FE021}" destId="{F43876F3-E8F0-40FE-8567-1BF149A35B39}" srcOrd="0" destOrd="0" presId="urn:microsoft.com/office/officeart/2005/8/layout/bProcess4"/>
    <dgm:cxn modelId="{28D1D4C3-D577-4B93-9DE1-1DF75E5771E1}" type="presOf" srcId="{BA841481-91EA-498E-9F8F-2476C8AF7FB1}" destId="{9A381313-0CCC-41F0-B4A5-CC8D77634BCE}" srcOrd="0" destOrd="0" presId="urn:microsoft.com/office/officeart/2005/8/layout/bProcess4"/>
    <dgm:cxn modelId="{DC2285C5-9A83-4597-A7FD-0A519D2318E0}" type="presOf" srcId="{FB7F43B2-8021-4A73-9DF6-6207175A9FC7}" destId="{610ADEA2-D5EF-43E5-BA10-2DAFD756D4D2}" srcOrd="0" destOrd="0" presId="urn:microsoft.com/office/officeart/2005/8/layout/bProcess4"/>
    <dgm:cxn modelId="{B0770BC8-52CC-4977-9E63-422F4C67E223}" srcId="{450EBD51-A3E1-4ABD-A265-B7936E601564}" destId="{87679D46-DB37-4CD4-81ED-A2144FB291EB}" srcOrd="13" destOrd="0" parTransId="{FCDDF66B-86AB-4469-B250-88F935C91BE7}" sibTransId="{389EA03D-D169-49A8-A133-E2BE12CCBD2F}"/>
    <dgm:cxn modelId="{BDB1F4CC-39D8-48BA-9607-519C6A31B210}" type="presOf" srcId="{3ECE2197-3404-4166-A2EC-3ADC823F3ECD}" destId="{CB737900-A046-4EAC-B2CA-B4794EBE18DC}" srcOrd="0" destOrd="0" presId="urn:microsoft.com/office/officeart/2005/8/layout/bProcess4"/>
    <dgm:cxn modelId="{0C3415DD-66C8-4AFA-B78F-668E4C00930C}" type="presOf" srcId="{C4E18093-8CA6-4BD0-A422-FF6C1AF4CB48}" destId="{4F4601C6-D54A-4690-84EF-E66F19B48498}" srcOrd="0" destOrd="0" presId="urn:microsoft.com/office/officeart/2005/8/layout/bProcess4"/>
    <dgm:cxn modelId="{C58884DE-C084-4F62-BC96-D745456CC638}" type="presOf" srcId="{06E2FC41-05F6-47AD-A439-439A44D1EC91}" destId="{4A47C468-FCDC-4DFC-806F-E555AD77C29C}" srcOrd="0" destOrd="0" presId="urn:microsoft.com/office/officeart/2005/8/layout/bProcess4"/>
    <dgm:cxn modelId="{79BB0BE1-8512-4FC6-A9A0-103D41351BE9}" srcId="{450EBD51-A3E1-4ABD-A265-B7936E601564}" destId="{C4E18093-8CA6-4BD0-A422-FF6C1AF4CB48}" srcOrd="10" destOrd="0" parTransId="{0CFD3DC1-36BB-42C6-AA5D-59BCBADA7EEE}" sibTransId="{D574E9BE-A2A8-44DA-AAB6-194625153D9F}"/>
    <dgm:cxn modelId="{2F2F5FE3-AF99-45E0-B5BC-F1DC3508EBE4}" type="presOf" srcId="{450EBD51-A3E1-4ABD-A265-B7936E601564}" destId="{5ECDA498-DAF9-4076-A1C1-0BA863875165}" srcOrd="0" destOrd="0" presId="urn:microsoft.com/office/officeart/2005/8/layout/bProcess4"/>
    <dgm:cxn modelId="{98C12EE7-2E46-45FC-8699-CEAE84EF1C18}" type="presOf" srcId="{3B70036C-F0A8-49F9-BD4B-9ED1B9489E62}" destId="{ABF7403B-354D-40CE-AF66-92E93E26692A}" srcOrd="0" destOrd="0" presId="urn:microsoft.com/office/officeart/2005/8/layout/bProcess4"/>
    <dgm:cxn modelId="{4674ECE7-6959-40D4-B2D4-B4AA13624330}" type="presOf" srcId="{BCFB3C51-392F-48F2-8206-47485220CF23}" destId="{640EF9C0-8865-4E0D-AC18-BA57A0C12426}" srcOrd="0" destOrd="0" presId="urn:microsoft.com/office/officeart/2005/8/layout/bProcess4"/>
    <dgm:cxn modelId="{80FCE0ED-CE24-4A03-8EEB-ADD8AEDE324A}" type="presOf" srcId="{8E10A945-A49C-48F7-A057-593D989DDA26}" destId="{7F319703-5A23-43D1-A0DF-97ADCFEDC7A9}" srcOrd="0" destOrd="0" presId="urn:microsoft.com/office/officeart/2005/8/layout/bProcess4"/>
    <dgm:cxn modelId="{DFF5D0F1-B547-4356-B708-5929D1BBF3BD}" srcId="{450EBD51-A3E1-4ABD-A265-B7936E601564}" destId="{06E2FC41-05F6-47AD-A439-439A44D1EC91}" srcOrd="14" destOrd="0" parTransId="{852CA69D-5065-483B-B8BA-FCB45366BE02}" sibTransId="{8A659E56-B522-47D4-AF7E-29733ED45A04}"/>
    <dgm:cxn modelId="{CBEA7EF4-58A4-46C7-9A76-AA8703F73CBA}" srcId="{450EBD51-A3E1-4ABD-A265-B7936E601564}" destId="{FB7F43B2-8021-4A73-9DF6-6207175A9FC7}" srcOrd="12" destOrd="0" parTransId="{30E174D4-6C66-4D8D-B65C-E5939B903011}" sibTransId="{C25A7DCC-7E02-4349-8D8D-C5DE3642F23C}"/>
    <dgm:cxn modelId="{71035FFC-F293-42A4-96A2-85AD0D9830B9}" type="presOf" srcId="{3173C994-F6D1-48D3-A4B6-3180F325FA3B}" destId="{082585A7-72C3-450C-B7FB-307DB29C01A5}" srcOrd="0" destOrd="0" presId="urn:microsoft.com/office/officeart/2005/8/layout/bProcess4"/>
    <dgm:cxn modelId="{924CA2FE-2D0E-462B-BD9F-898CA64D3A66}" type="presOf" srcId="{C3539D8A-10DB-4797-B047-AE6A51C63E94}" destId="{F64EE815-C4E0-4263-9E4B-7E8E075585B7}" srcOrd="0" destOrd="0" presId="urn:microsoft.com/office/officeart/2005/8/layout/bProcess4"/>
    <dgm:cxn modelId="{0DF8E5AB-3384-4160-996C-0998A461E2C6}" type="presParOf" srcId="{5ECDA498-DAF9-4076-A1C1-0BA863875165}" destId="{F5347A57-B3C3-40B8-BE41-2FDC5A014EE5}" srcOrd="0" destOrd="0" presId="urn:microsoft.com/office/officeart/2005/8/layout/bProcess4"/>
    <dgm:cxn modelId="{4E363649-CB39-48D9-B6D8-D14147EAA1E8}" type="presParOf" srcId="{F5347A57-B3C3-40B8-BE41-2FDC5A014EE5}" destId="{7F2D816C-6939-45FB-8D09-7A1C591D4BB5}" srcOrd="0" destOrd="0" presId="urn:microsoft.com/office/officeart/2005/8/layout/bProcess4"/>
    <dgm:cxn modelId="{FDA452FC-F49F-4011-8D63-BE17288169B7}" type="presParOf" srcId="{F5347A57-B3C3-40B8-BE41-2FDC5A014EE5}" destId="{F64EE815-C4E0-4263-9E4B-7E8E075585B7}" srcOrd="1" destOrd="0" presId="urn:microsoft.com/office/officeart/2005/8/layout/bProcess4"/>
    <dgm:cxn modelId="{16B86042-C8EB-42E7-BB73-FBA48E8A5EB5}" type="presParOf" srcId="{5ECDA498-DAF9-4076-A1C1-0BA863875165}" destId="{29779250-02B3-4381-900E-81BC37F892E6}" srcOrd="1" destOrd="0" presId="urn:microsoft.com/office/officeart/2005/8/layout/bProcess4"/>
    <dgm:cxn modelId="{645C0B58-B227-4EB3-AE9D-700E6F9FBCE7}" type="presParOf" srcId="{5ECDA498-DAF9-4076-A1C1-0BA863875165}" destId="{9056D4BE-4ED2-4390-BD63-934405A2510D}" srcOrd="2" destOrd="0" presId="urn:microsoft.com/office/officeart/2005/8/layout/bProcess4"/>
    <dgm:cxn modelId="{B52C9219-2C50-4872-82F9-75E1BD5C0310}" type="presParOf" srcId="{9056D4BE-4ED2-4390-BD63-934405A2510D}" destId="{77790937-B6E7-4020-B248-5CFB4C50034E}" srcOrd="0" destOrd="0" presId="urn:microsoft.com/office/officeart/2005/8/layout/bProcess4"/>
    <dgm:cxn modelId="{83EAA87D-DD4D-40EF-B60D-1C5CE128435B}" type="presParOf" srcId="{9056D4BE-4ED2-4390-BD63-934405A2510D}" destId="{082585A7-72C3-450C-B7FB-307DB29C01A5}" srcOrd="1" destOrd="0" presId="urn:microsoft.com/office/officeart/2005/8/layout/bProcess4"/>
    <dgm:cxn modelId="{774F69F3-C69A-4335-BC4F-49460A4D180F}" type="presParOf" srcId="{5ECDA498-DAF9-4076-A1C1-0BA863875165}" destId="{B2FFDBFC-C512-4B64-90D1-98435194B68B}" srcOrd="3" destOrd="0" presId="urn:microsoft.com/office/officeart/2005/8/layout/bProcess4"/>
    <dgm:cxn modelId="{A090C027-48AB-4A0A-85A3-A23133228EFF}" type="presParOf" srcId="{5ECDA498-DAF9-4076-A1C1-0BA863875165}" destId="{BFE376B6-4042-4AEE-A409-317AD6386AAA}" srcOrd="4" destOrd="0" presId="urn:microsoft.com/office/officeart/2005/8/layout/bProcess4"/>
    <dgm:cxn modelId="{724C2C24-8FA2-4983-9374-1400DC4153DF}" type="presParOf" srcId="{BFE376B6-4042-4AEE-A409-317AD6386AAA}" destId="{AF95A758-52B1-42C5-A65B-28F89E06BCBC}" srcOrd="0" destOrd="0" presId="urn:microsoft.com/office/officeart/2005/8/layout/bProcess4"/>
    <dgm:cxn modelId="{E22A741F-9834-4A7E-908B-4A02E54F4E8A}" type="presParOf" srcId="{BFE376B6-4042-4AEE-A409-317AD6386AAA}" destId="{81D281FC-0B76-4DA3-8265-4FF3881BCFA8}" srcOrd="1" destOrd="0" presId="urn:microsoft.com/office/officeart/2005/8/layout/bProcess4"/>
    <dgm:cxn modelId="{0CDBB0EA-3F70-40FC-9363-C2AC7B54D251}" type="presParOf" srcId="{5ECDA498-DAF9-4076-A1C1-0BA863875165}" destId="{F43876F3-E8F0-40FE-8567-1BF149A35B39}" srcOrd="5" destOrd="0" presId="urn:microsoft.com/office/officeart/2005/8/layout/bProcess4"/>
    <dgm:cxn modelId="{C331DDFF-DF46-490B-AEC9-82418361CD47}" type="presParOf" srcId="{5ECDA498-DAF9-4076-A1C1-0BA863875165}" destId="{38E61824-FC63-41AF-979F-579E48AEB85A}" srcOrd="6" destOrd="0" presId="urn:microsoft.com/office/officeart/2005/8/layout/bProcess4"/>
    <dgm:cxn modelId="{35D45E8D-69F6-4E8C-B075-4F6ED96C0E43}" type="presParOf" srcId="{38E61824-FC63-41AF-979F-579E48AEB85A}" destId="{1D0750E7-1933-40D4-B185-AF7CD4A19F3F}" srcOrd="0" destOrd="0" presId="urn:microsoft.com/office/officeart/2005/8/layout/bProcess4"/>
    <dgm:cxn modelId="{1D302CA5-44AA-4A08-B08E-AA6044A77CD0}" type="presParOf" srcId="{38E61824-FC63-41AF-979F-579E48AEB85A}" destId="{FC642606-713D-4705-ABC5-EA18043F1231}" srcOrd="1" destOrd="0" presId="urn:microsoft.com/office/officeart/2005/8/layout/bProcess4"/>
    <dgm:cxn modelId="{49297BD3-8310-4CAF-AED3-CCE79651EB7A}" type="presParOf" srcId="{5ECDA498-DAF9-4076-A1C1-0BA863875165}" destId="{640EF9C0-8865-4E0D-AC18-BA57A0C12426}" srcOrd="7" destOrd="0" presId="urn:microsoft.com/office/officeart/2005/8/layout/bProcess4"/>
    <dgm:cxn modelId="{FCDBADA0-CB08-4093-9F85-562D7F1BC468}" type="presParOf" srcId="{5ECDA498-DAF9-4076-A1C1-0BA863875165}" destId="{805200E9-05BB-4A07-AF5E-5E594DC52023}" srcOrd="8" destOrd="0" presId="urn:microsoft.com/office/officeart/2005/8/layout/bProcess4"/>
    <dgm:cxn modelId="{B756323B-02EF-47C8-8A1D-F391D9F8C3C2}" type="presParOf" srcId="{805200E9-05BB-4A07-AF5E-5E594DC52023}" destId="{4B8EEB77-8FD7-4BC4-AE56-923EADDC09B2}" srcOrd="0" destOrd="0" presId="urn:microsoft.com/office/officeart/2005/8/layout/bProcess4"/>
    <dgm:cxn modelId="{03506534-37ED-4C5F-8CFC-922F7FA90242}" type="presParOf" srcId="{805200E9-05BB-4A07-AF5E-5E594DC52023}" destId="{52879172-BE1B-43CE-93C8-1821A15BE841}" srcOrd="1" destOrd="0" presId="urn:microsoft.com/office/officeart/2005/8/layout/bProcess4"/>
    <dgm:cxn modelId="{09CE14DE-1A0B-44E0-8A4E-5A1F1E30041D}" type="presParOf" srcId="{5ECDA498-DAF9-4076-A1C1-0BA863875165}" destId="{A17E7F96-DC63-4E01-A4DA-921E62FB64C3}" srcOrd="9" destOrd="0" presId="urn:microsoft.com/office/officeart/2005/8/layout/bProcess4"/>
    <dgm:cxn modelId="{50A2B1F1-FB01-4D4B-BBE3-17F3A6CE2C5A}" type="presParOf" srcId="{5ECDA498-DAF9-4076-A1C1-0BA863875165}" destId="{81F13B25-C2CE-40BA-B85F-6D1EA5032454}" srcOrd="10" destOrd="0" presId="urn:microsoft.com/office/officeart/2005/8/layout/bProcess4"/>
    <dgm:cxn modelId="{C36237BC-7649-447C-BD16-9815FD344517}" type="presParOf" srcId="{81F13B25-C2CE-40BA-B85F-6D1EA5032454}" destId="{7BACBDFD-1D78-4694-83AE-C178DA0DE61D}" srcOrd="0" destOrd="0" presId="urn:microsoft.com/office/officeart/2005/8/layout/bProcess4"/>
    <dgm:cxn modelId="{47F85360-9F00-495C-BDB0-6B3F27585A4A}" type="presParOf" srcId="{81F13B25-C2CE-40BA-B85F-6D1EA5032454}" destId="{207F8F19-FD98-40E1-85B4-CE020C71C841}" srcOrd="1" destOrd="0" presId="urn:microsoft.com/office/officeart/2005/8/layout/bProcess4"/>
    <dgm:cxn modelId="{74F461E0-CDBA-47AE-AF7A-28AB7A3B31F4}" type="presParOf" srcId="{5ECDA498-DAF9-4076-A1C1-0BA863875165}" destId="{DE219A36-5AFA-4EE1-BE60-3278E3D4602D}" srcOrd="11" destOrd="0" presId="urn:microsoft.com/office/officeart/2005/8/layout/bProcess4"/>
    <dgm:cxn modelId="{E5BC826F-E5C5-4B96-9A62-0C924442BB3D}" type="presParOf" srcId="{5ECDA498-DAF9-4076-A1C1-0BA863875165}" destId="{BEF086FA-CA61-40E7-82FB-BF85ABE9CE6A}" srcOrd="12" destOrd="0" presId="urn:microsoft.com/office/officeart/2005/8/layout/bProcess4"/>
    <dgm:cxn modelId="{1EA21DB2-6853-40EC-AE95-11A1B235E4BD}" type="presParOf" srcId="{BEF086FA-CA61-40E7-82FB-BF85ABE9CE6A}" destId="{EAE202ED-EB2C-4BFB-8F05-0B79288F3417}" srcOrd="0" destOrd="0" presId="urn:microsoft.com/office/officeart/2005/8/layout/bProcess4"/>
    <dgm:cxn modelId="{E17EC7FE-A1B4-423A-B5F8-FD9B477E93D5}" type="presParOf" srcId="{BEF086FA-CA61-40E7-82FB-BF85ABE9CE6A}" destId="{2AC183DC-5274-46C8-90DF-6A382AD3AB28}" srcOrd="1" destOrd="0" presId="urn:microsoft.com/office/officeart/2005/8/layout/bProcess4"/>
    <dgm:cxn modelId="{DC08608B-C1A0-444A-B5B9-DC87E5418570}" type="presParOf" srcId="{5ECDA498-DAF9-4076-A1C1-0BA863875165}" destId="{EDD6B26F-0AE6-4112-A434-FEC0B647B328}" srcOrd="13" destOrd="0" presId="urn:microsoft.com/office/officeart/2005/8/layout/bProcess4"/>
    <dgm:cxn modelId="{90CEE31B-4EC1-4AFB-9421-A71267FC70E8}" type="presParOf" srcId="{5ECDA498-DAF9-4076-A1C1-0BA863875165}" destId="{A17E470B-0F3D-4300-91E9-73298EF68B5C}" srcOrd="14" destOrd="0" presId="urn:microsoft.com/office/officeart/2005/8/layout/bProcess4"/>
    <dgm:cxn modelId="{1BD912F0-DA73-4911-813B-09F1E43EDF50}" type="presParOf" srcId="{A17E470B-0F3D-4300-91E9-73298EF68B5C}" destId="{612FF518-C545-4AC6-BCA8-00DAEA31D55C}" srcOrd="0" destOrd="0" presId="urn:microsoft.com/office/officeart/2005/8/layout/bProcess4"/>
    <dgm:cxn modelId="{97238E4D-FCED-45FE-BC78-A251F6C328AF}" type="presParOf" srcId="{A17E470B-0F3D-4300-91E9-73298EF68B5C}" destId="{DE193CED-E7CF-4EF0-B835-6A1694974DE3}" srcOrd="1" destOrd="0" presId="urn:microsoft.com/office/officeart/2005/8/layout/bProcess4"/>
    <dgm:cxn modelId="{A3474490-7D5F-4270-91B7-C2DDAAEDE845}" type="presParOf" srcId="{5ECDA498-DAF9-4076-A1C1-0BA863875165}" destId="{4BE3C715-2C10-45C8-A972-5F0C4F98F949}" srcOrd="15" destOrd="0" presId="urn:microsoft.com/office/officeart/2005/8/layout/bProcess4"/>
    <dgm:cxn modelId="{20213F5B-EA90-47A4-91FF-1C6421EE685E}" type="presParOf" srcId="{5ECDA498-DAF9-4076-A1C1-0BA863875165}" destId="{C87C64F4-8EFA-4DC7-94CE-535DAEFE86E4}" srcOrd="16" destOrd="0" presId="urn:microsoft.com/office/officeart/2005/8/layout/bProcess4"/>
    <dgm:cxn modelId="{DBA12317-0047-4B30-B3E2-F882CE52F4E6}" type="presParOf" srcId="{C87C64F4-8EFA-4DC7-94CE-535DAEFE86E4}" destId="{728C9DDF-9D3A-4674-B56B-A2FFEBD50E7C}" srcOrd="0" destOrd="0" presId="urn:microsoft.com/office/officeart/2005/8/layout/bProcess4"/>
    <dgm:cxn modelId="{EE2D99FC-F445-4898-B82D-6F7C55361751}" type="presParOf" srcId="{C87C64F4-8EFA-4DC7-94CE-535DAEFE86E4}" destId="{7F319703-5A23-43D1-A0DF-97ADCFEDC7A9}" srcOrd="1" destOrd="0" presId="urn:microsoft.com/office/officeart/2005/8/layout/bProcess4"/>
    <dgm:cxn modelId="{D1E90210-31F9-4570-B29F-0EFD33A8DE97}" type="presParOf" srcId="{5ECDA498-DAF9-4076-A1C1-0BA863875165}" destId="{9C94228A-83A8-48E0-B708-1E0E03B472C7}" srcOrd="17" destOrd="0" presId="urn:microsoft.com/office/officeart/2005/8/layout/bProcess4"/>
    <dgm:cxn modelId="{E5242F14-9791-445B-B12F-32CEBC7A8586}" type="presParOf" srcId="{5ECDA498-DAF9-4076-A1C1-0BA863875165}" destId="{D2C90FC5-5BB2-4BBF-A867-32B92934702B}" srcOrd="18" destOrd="0" presId="urn:microsoft.com/office/officeart/2005/8/layout/bProcess4"/>
    <dgm:cxn modelId="{0B150E95-3EDA-45DF-A33E-D5CAB38E4C47}" type="presParOf" srcId="{D2C90FC5-5BB2-4BBF-A867-32B92934702B}" destId="{BE896DB8-78FB-4D71-8ADA-B80A9CE8088A}" srcOrd="0" destOrd="0" presId="urn:microsoft.com/office/officeart/2005/8/layout/bProcess4"/>
    <dgm:cxn modelId="{4CDC289F-934A-489C-9EEF-94F310583693}" type="presParOf" srcId="{D2C90FC5-5BB2-4BBF-A867-32B92934702B}" destId="{ABF7403B-354D-40CE-AF66-92E93E26692A}" srcOrd="1" destOrd="0" presId="urn:microsoft.com/office/officeart/2005/8/layout/bProcess4"/>
    <dgm:cxn modelId="{1678DAE2-B3B6-4D3F-B661-7F03C5A3E013}" type="presParOf" srcId="{5ECDA498-DAF9-4076-A1C1-0BA863875165}" destId="{CB737900-A046-4EAC-B2CA-B4794EBE18DC}" srcOrd="19" destOrd="0" presId="urn:microsoft.com/office/officeart/2005/8/layout/bProcess4"/>
    <dgm:cxn modelId="{49A73FA5-6F68-4D1C-96ED-55675AB2D57A}" type="presParOf" srcId="{5ECDA498-DAF9-4076-A1C1-0BA863875165}" destId="{C094C118-967D-4472-A769-43DEAB70B5F9}" srcOrd="20" destOrd="0" presId="urn:microsoft.com/office/officeart/2005/8/layout/bProcess4"/>
    <dgm:cxn modelId="{5423DA58-EABD-4920-8DA0-8B18D9C6874C}" type="presParOf" srcId="{C094C118-967D-4472-A769-43DEAB70B5F9}" destId="{B984C28A-F14D-4175-87E6-B898718893F6}" srcOrd="0" destOrd="0" presId="urn:microsoft.com/office/officeart/2005/8/layout/bProcess4"/>
    <dgm:cxn modelId="{CBE74D89-046C-4B5E-B95F-836D8A901987}" type="presParOf" srcId="{C094C118-967D-4472-A769-43DEAB70B5F9}" destId="{4F4601C6-D54A-4690-84EF-E66F19B48498}" srcOrd="1" destOrd="0" presId="urn:microsoft.com/office/officeart/2005/8/layout/bProcess4"/>
    <dgm:cxn modelId="{784EC9E9-9988-499F-B55D-EB5A5C70C453}" type="presParOf" srcId="{5ECDA498-DAF9-4076-A1C1-0BA863875165}" destId="{53668EA7-D872-443D-BD30-A6F67BEE0085}" srcOrd="21" destOrd="0" presId="urn:microsoft.com/office/officeart/2005/8/layout/bProcess4"/>
    <dgm:cxn modelId="{2083C681-D8C6-4FD0-9169-69EFEC509381}" type="presParOf" srcId="{5ECDA498-DAF9-4076-A1C1-0BA863875165}" destId="{5C4B2C27-A3F7-4CAF-BEDF-7F5D5FC4277B}" srcOrd="22" destOrd="0" presId="urn:microsoft.com/office/officeart/2005/8/layout/bProcess4"/>
    <dgm:cxn modelId="{D2EBC2A2-1264-4B1F-B334-EFA928557762}" type="presParOf" srcId="{5C4B2C27-A3F7-4CAF-BEDF-7F5D5FC4277B}" destId="{6C7E582F-B689-4742-AD90-929CC48534CD}" srcOrd="0" destOrd="0" presId="urn:microsoft.com/office/officeart/2005/8/layout/bProcess4"/>
    <dgm:cxn modelId="{E90AAAB5-5ADC-4855-8B94-52B9992CE276}" type="presParOf" srcId="{5C4B2C27-A3F7-4CAF-BEDF-7F5D5FC4277B}" destId="{7A45321E-A124-4B96-A83F-AC55DFC52047}" srcOrd="1" destOrd="0" presId="urn:microsoft.com/office/officeart/2005/8/layout/bProcess4"/>
    <dgm:cxn modelId="{B9DFB39B-D5CA-4A98-9456-4236D075A299}" type="presParOf" srcId="{5ECDA498-DAF9-4076-A1C1-0BA863875165}" destId="{025D881E-AE3C-4036-90C0-4DCC87CB4792}" srcOrd="23" destOrd="0" presId="urn:microsoft.com/office/officeart/2005/8/layout/bProcess4"/>
    <dgm:cxn modelId="{1A6E6F3B-E27B-4FC4-80BA-AA5C7BCA39B0}" type="presParOf" srcId="{5ECDA498-DAF9-4076-A1C1-0BA863875165}" destId="{EEED1C89-6C54-4FF1-B5C4-532F1A98BBEC}" srcOrd="24" destOrd="0" presId="urn:microsoft.com/office/officeart/2005/8/layout/bProcess4"/>
    <dgm:cxn modelId="{3A57D0BD-703E-45DA-8981-BB7F39BD42D5}" type="presParOf" srcId="{EEED1C89-6C54-4FF1-B5C4-532F1A98BBEC}" destId="{E03D47FA-0F33-43BC-83E6-643573B1A5BE}" srcOrd="0" destOrd="0" presId="urn:microsoft.com/office/officeart/2005/8/layout/bProcess4"/>
    <dgm:cxn modelId="{EE9B4E7E-30EC-43AF-9F06-95AA398D7315}" type="presParOf" srcId="{EEED1C89-6C54-4FF1-B5C4-532F1A98BBEC}" destId="{610ADEA2-D5EF-43E5-BA10-2DAFD756D4D2}" srcOrd="1" destOrd="0" presId="urn:microsoft.com/office/officeart/2005/8/layout/bProcess4"/>
    <dgm:cxn modelId="{2E8F1587-3035-43EE-88AB-7293F0B91FC7}" type="presParOf" srcId="{5ECDA498-DAF9-4076-A1C1-0BA863875165}" destId="{F6CDDC42-7BAF-4758-B601-A7B455ADEF0B}" srcOrd="25" destOrd="0" presId="urn:microsoft.com/office/officeart/2005/8/layout/bProcess4"/>
    <dgm:cxn modelId="{339120CF-65F7-407D-A720-16E961B7465C}" type="presParOf" srcId="{5ECDA498-DAF9-4076-A1C1-0BA863875165}" destId="{2BAE9866-9107-44C9-9170-B79BFA5BB12B}" srcOrd="26" destOrd="0" presId="urn:microsoft.com/office/officeart/2005/8/layout/bProcess4"/>
    <dgm:cxn modelId="{25EA7770-51DF-4DA3-95F5-D3F3DCFBFF9E}" type="presParOf" srcId="{2BAE9866-9107-44C9-9170-B79BFA5BB12B}" destId="{8A643EB9-A03E-4867-AAFE-0B6836CF5CFD}" srcOrd="0" destOrd="0" presId="urn:microsoft.com/office/officeart/2005/8/layout/bProcess4"/>
    <dgm:cxn modelId="{D733EF10-CA4E-4979-A1B8-7C751AE5557C}" type="presParOf" srcId="{2BAE9866-9107-44C9-9170-B79BFA5BB12B}" destId="{E6B4F8F5-A706-48C2-8743-B6B26154BA45}" srcOrd="1" destOrd="0" presId="urn:microsoft.com/office/officeart/2005/8/layout/bProcess4"/>
    <dgm:cxn modelId="{34BC8530-EAC3-4045-B152-7AC85D5B0E7E}" type="presParOf" srcId="{5ECDA498-DAF9-4076-A1C1-0BA863875165}" destId="{23A7AC13-3E22-451C-8F03-05A659E97D2D}" srcOrd="27" destOrd="0" presId="urn:microsoft.com/office/officeart/2005/8/layout/bProcess4"/>
    <dgm:cxn modelId="{CD2D6211-1B08-4A94-BB33-6932AB686F01}" type="presParOf" srcId="{5ECDA498-DAF9-4076-A1C1-0BA863875165}" destId="{860E9825-ACC8-4F6F-85B9-A41A5A021243}" srcOrd="28" destOrd="0" presId="urn:microsoft.com/office/officeart/2005/8/layout/bProcess4"/>
    <dgm:cxn modelId="{1944D0C6-9825-4541-91BC-E98F6144BFBC}" type="presParOf" srcId="{860E9825-ACC8-4F6F-85B9-A41A5A021243}" destId="{581044AB-0F10-4C58-BA9E-AA9662F30D49}" srcOrd="0" destOrd="0" presId="urn:microsoft.com/office/officeart/2005/8/layout/bProcess4"/>
    <dgm:cxn modelId="{9DFEAB24-9D31-4636-BFF1-97C09AE8A721}" type="presParOf" srcId="{860E9825-ACC8-4F6F-85B9-A41A5A021243}" destId="{4A47C468-FCDC-4DFC-806F-E555AD77C29C}" srcOrd="1" destOrd="0" presId="urn:microsoft.com/office/officeart/2005/8/layout/bProcess4"/>
    <dgm:cxn modelId="{91132CD4-C07A-466C-B402-E61FDC49DEDB}" type="presParOf" srcId="{5ECDA498-DAF9-4076-A1C1-0BA863875165}" destId="{0F96D3A7-4295-42D6-B584-015852D83A47}" srcOrd="29" destOrd="0" presId="urn:microsoft.com/office/officeart/2005/8/layout/bProcess4"/>
    <dgm:cxn modelId="{A0D95717-7464-4BDF-BB3D-C0C0D6BEC982}" type="presParOf" srcId="{5ECDA498-DAF9-4076-A1C1-0BA863875165}" destId="{4D7173E3-FCCE-4AC5-A381-2F7BDDC24028}" srcOrd="30" destOrd="0" presId="urn:microsoft.com/office/officeart/2005/8/layout/bProcess4"/>
    <dgm:cxn modelId="{5638A90D-441B-4C9F-9AC5-3A1A4AA29A31}" type="presParOf" srcId="{4D7173E3-FCCE-4AC5-A381-2F7BDDC24028}" destId="{6BF096F8-7CA5-468B-A2D2-A7FEFD347549}" srcOrd="0" destOrd="0" presId="urn:microsoft.com/office/officeart/2005/8/layout/bProcess4"/>
    <dgm:cxn modelId="{57C0D84B-30D7-44E1-9A08-A33B9CFF65AB}" type="presParOf" srcId="{4D7173E3-FCCE-4AC5-A381-2F7BDDC24028}" destId="{71C29EE2-1BB5-43B2-86B2-7F812B1055F1}" srcOrd="1" destOrd="0" presId="urn:microsoft.com/office/officeart/2005/8/layout/bProcess4"/>
    <dgm:cxn modelId="{2166153E-2159-4C8B-B028-C3043A4A3E5C}" type="presParOf" srcId="{5ECDA498-DAF9-4076-A1C1-0BA863875165}" destId="{9A381313-0CCC-41F0-B4A5-CC8D77634BCE}" srcOrd="31" destOrd="0" presId="urn:microsoft.com/office/officeart/2005/8/layout/bProcess4"/>
    <dgm:cxn modelId="{9AE156A0-5F63-4C5F-BA10-881AE6CF47B2}" type="presParOf" srcId="{5ECDA498-DAF9-4076-A1C1-0BA863875165}" destId="{37F2EBB3-D7E3-4A50-AB6A-53D1FC717B83}" srcOrd="32" destOrd="0" presId="urn:microsoft.com/office/officeart/2005/8/layout/bProcess4"/>
    <dgm:cxn modelId="{B0C3C0F7-340A-4436-BE27-81EF758CB318}" type="presParOf" srcId="{37F2EBB3-D7E3-4A50-AB6A-53D1FC717B83}" destId="{024F1D8A-6A30-4C99-A072-B522E49FCE55}" srcOrd="0" destOrd="0" presId="urn:microsoft.com/office/officeart/2005/8/layout/bProcess4"/>
    <dgm:cxn modelId="{6BE524F6-3C26-46EC-933C-61E4384AE0A7}" type="presParOf" srcId="{37F2EBB3-D7E3-4A50-AB6A-53D1FC717B83}" destId="{85070719-57B0-4EFA-8414-5BB57397331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79250-02B3-4381-900E-81BC37F892E6}">
      <dsp:nvSpPr>
        <dsp:cNvPr id="0" name=""/>
        <dsp:cNvSpPr/>
      </dsp:nvSpPr>
      <dsp:spPr>
        <a:xfrm rot="5400000">
          <a:off x="1831014" y="740442"/>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4EE815-C4E0-4263-9E4B-7E8E075585B7}">
      <dsp:nvSpPr>
        <dsp:cNvPr id="0" name=""/>
        <dsp:cNvSpPr/>
      </dsp:nvSpPr>
      <dsp:spPr>
        <a:xfrm>
          <a:off x="2097280" y="2691"/>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User requirement specification </a:t>
          </a:r>
          <a:endParaRPr lang="en-ZA" sz="1100" kern="1200"/>
        </a:p>
      </dsp:txBody>
      <dsp:txXfrm>
        <a:off x="2124488" y="29899"/>
        <a:ext cx="1493821" cy="874526"/>
      </dsp:txXfrm>
    </dsp:sp>
    <dsp:sp modelId="{B2FFDBFC-C512-4B64-90D1-98435194B68B}">
      <dsp:nvSpPr>
        <dsp:cNvPr id="0" name=""/>
        <dsp:cNvSpPr/>
      </dsp:nvSpPr>
      <dsp:spPr>
        <a:xfrm rot="5400000">
          <a:off x="1831014" y="1901621"/>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2585A7-72C3-450C-B7FB-307DB29C01A5}">
      <dsp:nvSpPr>
        <dsp:cNvPr id="0" name=""/>
        <dsp:cNvSpPr/>
      </dsp:nvSpPr>
      <dsp:spPr>
        <a:xfrm>
          <a:off x="2097280" y="1163870"/>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ZA" sz="1100" kern="1200"/>
            <a:t>Traffic flow analysis. </a:t>
          </a:r>
        </a:p>
      </dsp:txBody>
      <dsp:txXfrm>
        <a:off x="2124488" y="1191078"/>
        <a:ext cx="1493821" cy="874526"/>
      </dsp:txXfrm>
    </dsp:sp>
    <dsp:sp modelId="{F43876F3-E8F0-40FE-8567-1BF149A35B39}">
      <dsp:nvSpPr>
        <dsp:cNvPr id="0" name=""/>
        <dsp:cNvSpPr/>
      </dsp:nvSpPr>
      <dsp:spPr>
        <a:xfrm rot="5400000">
          <a:off x="1831014" y="3062799"/>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D281FC-0B76-4DA3-8265-4FF3881BCFA8}">
      <dsp:nvSpPr>
        <dsp:cNvPr id="0" name=""/>
        <dsp:cNvSpPr/>
      </dsp:nvSpPr>
      <dsp:spPr>
        <a:xfrm>
          <a:off x="2097280" y="2325048"/>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Risk assessment is in place and has been implemented. </a:t>
          </a:r>
          <a:endParaRPr lang="en-ZA" sz="1100" kern="1200"/>
        </a:p>
      </dsp:txBody>
      <dsp:txXfrm>
        <a:off x="2124488" y="2352256"/>
        <a:ext cx="1493821" cy="874526"/>
      </dsp:txXfrm>
    </dsp:sp>
    <dsp:sp modelId="{640EF9C0-8865-4E0D-AC18-BA57A0C12426}">
      <dsp:nvSpPr>
        <dsp:cNvPr id="0" name=""/>
        <dsp:cNvSpPr/>
      </dsp:nvSpPr>
      <dsp:spPr>
        <a:xfrm rot="5400000">
          <a:off x="1831014" y="4223977"/>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642606-713D-4705-ABC5-EA18043F1231}">
      <dsp:nvSpPr>
        <dsp:cNvPr id="0" name=""/>
        <dsp:cNvSpPr/>
      </dsp:nvSpPr>
      <dsp:spPr>
        <a:xfrm>
          <a:off x="2097280" y="3486227"/>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ZA" sz="1100" kern="1200"/>
            <a:t>Traffic management plan (TMP) in place.</a:t>
          </a:r>
        </a:p>
      </dsp:txBody>
      <dsp:txXfrm>
        <a:off x="2124488" y="3513435"/>
        <a:ext cx="1493821" cy="874526"/>
      </dsp:txXfrm>
    </dsp:sp>
    <dsp:sp modelId="{A17E7F96-DC63-4E01-A4DA-921E62FB64C3}">
      <dsp:nvSpPr>
        <dsp:cNvPr id="0" name=""/>
        <dsp:cNvSpPr/>
      </dsp:nvSpPr>
      <dsp:spPr>
        <a:xfrm>
          <a:off x="2411603" y="4804567"/>
          <a:ext cx="2054480"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879172-BE1B-43CE-93C8-1821A15BE841}">
      <dsp:nvSpPr>
        <dsp:cNvPr id="0" name=""/>
        <dsp:cNvSpPr/>
      </dsp:nvSpPr>
      <dsp:spPr>
        <a:xfrm>
          <a:off x="2097280" y="4647405"/>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Functional specifications compiled for CxD providers </a:t>
          </a:r>
          <a:r>
            <a:rPr lang="en-ZA" sz="1100" kern="1200"/>
            <a:t>and OEMs.</a:t>
          </a:r>
        </a:p>
      </dsp:txBody>
      <dsp:txXfrm>
        <a:off x="2124488" y="4674613"/>
        <a:ext cx="1493821" cy="874526"/>
      </dsp:txXfrm>
    </dsp:sp>
    <dsp:sp modelId="{DE219A36-5AFA-4EE1-BE60-3278E3D4602D}">
      <dsp:nvSpPr>
        <dsp:cNvPr id="0" name=""/>
        <dsp:cNvSpPr/>
      </dsp:nvSpPr>
      <dsp:spPr>
        <a:xfrm rot="16200000">
          <a:off x="3890170" y="4223977"/>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7F8F19-FD98-40E1-85B4-CE020C71C841}">
      <dsp:nvSpPr>
        <dsp:cNvPr id="0" name=""/>
        <dsp:cNvSpPr/>
      </dsp:nvSpPr>
      <dsp:spPr>
        <a:xfrm>
          <a:off x="4156436" y="4647405"/>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Human change management program designed, implemented and supports the CPS </a:t>
          </a:r>
          <a:r>
            <a:rPr lang="en-ZA" sz="1100" kern="1200" dirty="0"/>
            <a:t>project daily.</a:t>
          </a:r>
        </a:p>
      </dsp:txBody>
      <dsp:txXfrm>
        <a:off x="4183644" y="4674613"/>
        <a:ext cx="1493821" cy="874526"/>
      </dsp:txXfrm>
    </dsp:sp>
    <dsp:sp modelId="{EDD6B26F-0AE6-4112-A434-FEC0B647B328}">
      <dsp:nvSpPr>
        <dsp:cNvPr id="0" name=""/>
        <dsp:cNvSpPr/>
      </dsp:nvSpPr>
      <dsp:spPr>
        <a:xfrm rot="16200000">
          <a:off x="3890170" y="3062799"/>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C183DC-5274-46C8-90DF-6A382AD3AB28}">
      <dsp:nvSpPr>
        <dsp:cNvPr id="0" name=""/>
        <dsp:cNvSpPr/>
      </dsp:nvSpPr>
      <dsp:spPr>
        <a:xfrm>
          <a:off x="4156436" y="3486227"/>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Detailed CxD technology selection process has been </a:t>
          </a:r>
          <a:r>
            <a:rPr lang="en-ZA" sz="1100" kern="1200"/>
            <a:t>completed.</a:t>
          </a:r>
        </a:p>
      </dsp:txBody>
      <dsp:txXfrm>
        <a:off x="4183644" y="3513435"/>
        <a:ext cx="1493821" cy="874526"/>
      </dsp:txXfrm>
    </dsp:sp>
    <dsp:sp modelId="{4BE3C715-2C10-45C8-A972-5F0C4F98F949}">
      <dsp:nvSpPr>
        <dsp:cNvPr id="0" name=""/>
        <dsp:cNvSpPr/>
      </dsp:nvSpPr>
      <dsp:spPr>
        <a:xfrm rot="16200000">
          <a:off x="3890170" y="1901621"/>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193CED-E7CF-4EF0-B835-6A1694974DE3}">
      <dsp:nvSpPr>
        <dsp:cNvPr id="0" name=""/>
        <dsp:cNvSpPr/>
      </dsp:nvSpPr>
      <dsp:spPr>
        <a:xfrm>
          <a:off x="4156436" y="2325048"/>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A detailed CPS testing procedure developed, and CAPEX raised to perform the testing.</a:t>
          </a:r>
          <a:endParaRPr lang="en-ZA" sz="1100" kern="1200"/>
        </a:p>
      </dsp:txBody>
      <dsp:txXfrm>
        <a:off x="4183644" y="2352256"/>
        <a:ext cx="1493821" cy="874526"/>
      </dsp:txXfrm>
    </dsp:sp>
    <dsp:sp modelId="{9C94228A-83A8-48E0-B708-1E0E03B472C7}">
      <dsp:nvSpPr>
        <dsp:cNvPr id="0" name=""/>
        <dsp:cNvSpPr/>
      </dsp:nvSpPr>
      <dsp:spPr>
        <a:xfrm rot="16200000">
          <a:off x="3890170" y="740442"/>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319703-5A23-43D1-A0DF-97ADCFEDC7A9}">
      <dsp:nvSpPr>
        <dsp:cNvPr id="0" name=""/>
        <dsp:cNvSpPr/>
      </dsp:nvSpPr>
      <dsp:spPr>
        <a:xfrm>
          <a:off x="4156436" y="1163870"/>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CPS testing done against detailed acceptance criteria.</a:t>
          </a:r>
          <a:endParaRPr lang="en-ZA" sz="1100" kern="1200"/>
        </a:p>
      </dsp:txBody>
      <dsp:txXfrm>
        <a:off x="4183644" y="1191078"/>
        <a:ext cx="1493821" cy="874526"/>
      </dsp:txXfrm>
    </dsp:sp>
    <dsp:sp modelId="{CB737900-A046-4EAC-B2CA-B4794EBE18DC}">
      <dsp:nvSpPr>
        <dsp:cNvPr id="0" name=""/>
        <dsp:cNvSpPr/>
      </dsp:nvSpPr>
      <dsp:spPr>
        <a:xfrm>
          <a:off x="4470760" y="159853"/>
          <a:ext cx="2054480"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F7403B-354D-40CE-AF66-92E93E26692A}">
      <dsp:nvSpPr>
        <dsp:cNvPr id="0" name=""/>
        <dsp:cNvSpPr/>
      </dsp:nvSpPr>
      <dsp:spPr>
        <a:xfrm>
          <a:off x="4156436" y="2691"/>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New CxD technology selected.</a:t>
          </a:r>
          <a:endParaRPr lang="en-ZA" sz="1100" kern="1200"/>
        </a:p>
      </dsp:txBody>
      <dsp:txXfrm>
        <a:off x="4183644" y="29899"/>
        <a:ext cx="1493821" cy="874526"/>
      </dsp:txXfrm>
    </dsp:sp>
    <dsp:sp modelId="{53668EA7-D872-443D-BD30-A6F67BEE0085}">
      <dsp:nvSpPr>
        <dsp:cNvPr id="0" name=""/>
        <dsp:cNvSpPr/>
      </dsp:nvSpPr>
      <dsp:spPr>
        <a:xfrm rot="5400000">
          <a:off x="5949327" y="740442"/>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4601C6-D54A-4690-84EF-E66F19B48498}">
      <dsp:nvSpPr>
        <dsp:cNvPr id="0" name=""/>
        <dsp:cNvSpPr/>
      </dsp:nvSpPr>
      <dsp:spPr>
        <a:xfrm>
          <a:off x="6215593" y="2691"/>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CAPEX approved.</a:t>
          </a:r>
          <a:endParaRPr lang="en-ZA" sz="1100" kern="1200"/>
        </a:p>
      </dsp:txBody>
      <dsp:txXfrm>
        <a:off x="6242801" y="29899"/>
        <a:ext cx="1493821" cy="874526"/>
      </dsp:txXfrm>
    </dsp:sp>
    <dsp:sp modelId="{025D881E-AE3C-4036-90C0-4DCC87CB4792}">
      <dsp:nvSpPr>
        <dsp:cNvPr id="0" name=""/>
        <dsp:cNvSpPr/>
      </dsp:nvSpPr>
      <dsp:spPr>
        <a:xfrm rot="5400000">
          <a:off x="5949327" y="1901621"/>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45321E-A124-4B96-A83F-AC55DFC52047}">
      <dsp:nvSpPr>
        <dsp:cNvPr id="0" name=""/>
        <dsp:cNvSpPr/>
      </dsp:nvSpPr>
      <dsp:spPr>
        <a:xfrm>
          <a:off x="6215593" y="1163870"/>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CxD and OEM orders and contracts, SLAs in place.</a:t>
          </a:r>
          <a:endParaRPr lang="en-ZA" sz="1100" kern="1200"/>
        </a:p>
      </dsp:txBody>
      <dsp:txXfrm>
        <a:off x="6242801" y="1191078"/>
        <a:ext cx="1493821" cy="874526"/>
      </dsp:txXfrm>
    </dsp:sp>
    <dsp:sp modelId="{F6CDDC42-7BAF-4758-B601-A7B455ADEF0B}">
      <dsp:nvSpPr>
        <dsp:cNvPr id="0" name=""/>
        <dsp:cNvSpPr/>
      </dsp:nvSpPr>
      <dsp:spPr>
        <a:xfrm rot="5400000">
          <a:off x="5949327" y="3062799"/>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0ADEA2-D5EF-43E5-BA10-2DAFD756D4D2}">
      <dsp:nvSpPr>
        <dsp:cNvPr id="0" name=""/>
        <dsp:cNvSpPr/>
      </dsp:nvSpPr>
      <dsp:spPr>
        <a:xfrm>
          <a:off x="6215593" y="2325048"/>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Information technology systems upgraded for reporting and integrated </a:t>
          </a:r>
          <a:r>
            <a:rPr lang="en-ZA" sz="1100" kern="1200"/>
            <a:t>into business model.</a:t>
          </a:r>
        </a:p>
      </dsp:txBody>
      <dsp:txXfrm>
        <a:off x="6242801" y="2352256"/>
        <a:ext cx="1493821" cy="874526"/>
      </dsp:txXfrm>
    </dsp:sp>
    <dsp:sp modelId="{23A7AC13-3E22-451C-8F03-05A659E97D2D}">
      <dsp:nvSpPr>
        <dsp:cNvPr id="0" name=""/>
        <dsp:cNvSpPr/>
      </dsp:nvSpPr>
      <dsp:spPr>
        <a:xfrm rot="5400000">
          <a:off x="5949327" y="4223977"/>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6B4F8F5-A706-48C2-8743-B6B26154BA45}">
      <dsp:nvSpPr>
        <dsp:cNvPr id="0" name=""/>
        <dsp:cNvSpPr/>
      </dsp:nvSpPr>
      <dsp:spPr>
        <a:xfrm>
          <a:off x="6215593" y="3486227"/>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Reports for detailed interaction analysis and actions </a:t>
          </a:r>
          <a:r>
            <a:rPr lang="en-ZA" sz="1100" kern="1200"/>
            <a:t>taken.</a:t>
          </a:r>
        </a:p>
      </dsp:txBody>
      <dsp:txXfrm>
        <a:off x="6242801" y="3513435"/>
        <a:ext cx="1493821" cy="874526"/>
      </dsp:txXfrm>
    </dsp:sp>
    <dsp:sp modelId="{0F96D3A7-4295-42D6-B584-015852D83A47}">
      <dsp:nvSpPr>
        <dsp:cNvPr id="0" name=""/>
        <dsp:cNvSpPr/>
      </dsp:nvSpPr>
      <dsp:spPr>
        <a:xfrm>
          <a:off x="6529916" y="4804567"/>
          <a:ext cx="2054480"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47C468-FCDC-4DFC-806F-E555AD77C29C}">
      <dsp:nvSpPr>
        <dsp:cNvPr id="0" name=""/>
        <dsp:cNvSpPr/>
      </dsp:nvSpPr>
      <dsp:spPr>
        <a:xfrm>
          <a:off x="6215593" y="4647405"/>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Skills readiness and knowledge transfer for installation, repair, and maintenance.</a:t>
          </a:r>
          <a:endParaRPr lang="en-ZA" sz="1100" kern="1200"/>
        </a:p>
      </dsp:txBody>
      <dsp:txXfrm>
        <a:off x="6242801" y="4674613"/>
        <a:ext cx="1493821" cy="874526"/>
      </dsp:txXfrm>
    </dsp:sp>
    <dsp:sp modelId="{9A381313-0CCC-41F0-B4A5-CC8D77634BCE}">
      <dsp:nvSpPr>
        <dsp:cNvPr id="0" name=""/>
        <dsp:cNvSpPr/>
      </dsp:nvSpPr>
      <dsp:spPr>
        <a:xfrm rot="16200000">
          <a:off x="8008483" y="4223977"/>
          <a:ext cx="1156502" cy="13934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C29EE2-1BB5-43B2-86B2-7F812B1055F1}">
      <dsp:nvSpPr>
        <dsp:cNvPr id="0" name=""/>
        <dsp:cNvSpPr/>
      </dsp:nvSpPr>
      <dsp:spPr>
        <a:xfrm>
          <a:off x="8274749" y="4647405"/>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Induction and Training.</a:t>
          </a:r>
          <a:endParaRPr lang="en-ZA" sz="1100" kern="1200"/>
        </a:p>
      </dsp:txBody>
      <dsp:txXfrm>
        <a:off x="8301957" y="4674613"/>
        <a:ext cx="1493821" cy="874526"/>
      </dsp:txXfrm>
    </dsp:sp>
    <dsp:sp modelId="{85070719-57B0-4EFA-8414-5BB57397331D}">
      <dsp:nvSpPr>
        <dsp:cNvPr id="0" name=""/>
        <dsp:cNvSpPr/>
      </dsp:nvSpPr>
      <dsp:spPr>
        <a:xfrm>
          <a:off x="8274749" y="3486227"/>
          <a:ext cx="1548237" cy="92894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Implementation plan in place for roll out to the remaining operations.</a:t>
          </a:r>
          <a:endParaRPr lang="en-ZA" sz="1100" kern="1200"/>
        </a:p>
      </dsp:txBody>
      <dsp:txXfrm>
        <a:off x="8301957" y="3513435"/>
        <a:ext cx="1493821" cy="87452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40" cy="471055"/>
          </a:xfrm>
          <a:prstGeom prst="rect">
            <a:avLst/>
          </a:prstGeom>
        </p:spPr>
        <p:txBody>
          <a:bodyPr vert="horz" lIns="96606" tIns="48303" rIns="96606" bIns="48303" rtlCol="0"/>
          <a:lstStyle>
            <a:lvl1pPr algn="l">
              <a:defRPr sz="1300"/>
            </a:lvl1pPr>
          </a:lstStyle>
          <a:p>
            <a:endParaRPr lang="en-US"/>
          </a:p>
        </p:txBody>
      </p:sp>
      <p:sp>
        <p:nvSpPr>
          <p:cNvPr id="3" name="Date Placeholder 2"/>
          <p:cNvSpPr>
            <a:spLocks noGrp="1"/>
          </p:cNvSpPr>
          <p:nvPr>
            <p:ph type="dt" idx="1"/>
          </p:nvPr>
        </p:nvSpPr>
        <p:spPr>
          <a:xfrm>
            <a:off x="4023092" y="1"/>
            <a:ext cx="3077740" cy="471055"/>
          </a:xfrm>
          <a:prstGeom prst="rect">
            <a:avLst/>
          </a:prstGeom>
        </p:spPr>
        <p:txBody>
          <a:bodyPr vert="horz" lIns="96606" tIns="48303" rIns="96606" bIns="48303" rtlCol="0"/>
          <a:lstStyle>
            <a:lvl1pPr algn="r">
              <a:defRPr sz="1300"/>
            </a:lvl1pPr>
          </a:lstStyle>
          <a:p>
            <a:fld id="{F9963A11-2472-49AD-8999-C4ABF8D03ED0}" type="datetimeFigureOut">
              <a:rPr lang="en-US" smtClean="0"/>
              <a:t>10/20/2025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6606" tIns="48303" rIns="96606" bIns="48303"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40" cy="471053"/>
          </a:xfrm>
          <a:prstGeom prst="rect">
            <a:avLst/>
          </a:prstGeom>
        </p:spPr>
        <p:txBody>
          <a:bodyPr vert="horz" lIns="96606" tIns="48303" rIns="96606" bIns="48303" rtlCol="0" anchor="b"/>
          <a:lstStyle>
            <a:lvl1pPr algn="l">
              <a:defRPr sz="1300"/>
            </a:lvl1pPr>
          </a:lstStyle>
          <a:p>
            <a:endParaRPr lang="en-US"/>
          </a:p>
        </p:txBody>
      </p:sp>
      <p:sp>
        <p:nvSpPr>
          <p:cNvPr id="7" name="Slide Number Placeholder 6"/>
          <p:cNvSpPr>
            <a:spLocks noGrp="1"/>
          </p:cNvSpPr>
          <p:nvPr>
            <p:ph type="sldNum" sz="quarter" idx="5"/>
          </p:nvPr>
        </p:nvSpPr>
        <p:spPr>
          <a:xfrm>
            <a:off x="4023092" y="8917422"/>
            <a:ext cx="3077740" cy="471053"/>
          </a:xfrm>
          <a:prstGeom prst="rect">
            <a:avLst/>
          </a:prstGeom>
        </p:spPr>
        <p:txBody>
          <a:bodyPr vert="horz" lIns="96606" tIns="48303" rIns="96606" bIns="48303" rtlCol="0" anchor="b"/>
          <a:lstStyle>
            <a:lvl1pPr algn="r">
              <a:defRPr sz="1300"/>
            </a:lvl1pPr>
          </a:lstStyle>
          <a:p>
            <a:fld id="{2B904085-8D26-465A-8407-3E8575A7C68B}" type="slidenum">
              <a:rPr lang="en-US" smtClean="0"/>
              <a:t>‹#›</a:t>
            </a:fld>
            <a:endParaRPr lang="en-US"/>
          </a:p>
        </p:txBody>
      </p:sp>
    </p:spTree>
    <p:extLst>
      <p:ext uri="{BB962C8B-B14F-4D97-AF65-F5344CB8AC3E}">
        <p14:creationId xmlns:p14="http://schemas.microsoft.com/office/powerpoint/2010/main" val="85969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384C731F-FCC1-49A1-9CA2-268945EB0284}" type="slidenum">
              <a:rPr lang="en-ZA" smtClean="0"/>
              <a:t>47</a:t>
            </a:fld>
            <a:endParaRPr lang="en-ZA"/>
          </a:p>
        </p:txBody>
      </p:sp>
    </p:spTree>
    <p:extLst>
      <p:ext uri="{BB962C8B-B14F-4D97-AF65-F5344CB8AC3E}">
        <p14:creationId xmlns:p14="http://schemas.microsoft.com/office/powerpoint/2010/main" val="3817351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F066-85C8-4996-8EC0-73A2E632DF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C39955-B1BF-4E89-9E4C-D1EA5DEE0A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634761-F953-4091-B5FA-70C9EE339903}"/>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5" name="Footer Placeholder 4">
            <a:extLst>
              <a:ext uri="{FF2B5EF4-FFF2-40B4-BE49-F238E27FC236}">
                <a16:creationId xmlns:a16="http://schemas.microsoft.com/office/drawing/2014/main" id="{2D127FD4-F2B0-4845-8706-50608246B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19E4E-BE07-4512-AD49-B5B0A7671A02}"/>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1546194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7A3C-9780-4C7B-A6FA-E095DDAFC8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9E1C02-AFD5-4614-A43D-5BC4AA60C2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271AE-0DCB-44DD-AF45-A1871C3843D3}"/>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5" name="Footer Placeholder 4">
            <a:extLst>
              <a:ext uri="{FF2B5EF4-FFF2-40B4-BE49-F238E27FC236}">
                <a16:creationId xmlns:a16="http://schemas.microsoft.com/office/drawing/2014/main" id="{D1D8B493-B3F3-46F6-9227-FA2FBC9A4F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0A32B-9C2A-45FD-8DF1-ABFA1D9A3A77}"/>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88975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CAA80A-A150-4F12-9D18-68C1357FC1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0132C-3EF9-42B5-A526-EC469C3665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0517C-BB7E-4735-8DB5-3EF3D5312FC1}"/>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5" name="Footer Placeholder 4">
            <a:extLst>
              <a:ext uri="{FF2B5EF4-FFF2-40B4-BE49-F238E27FC236}">
                <a16:creationId xmlns:a16="http://schemas.microsoft.com/office/drawing/2014/main" id="{D4483225-9E48-4B50-BA7C-728BFD10A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F59A5-334F-4539-BB47-7B084C41E758}"/>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3442706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9BBCFE-1BB3-A34A-865B-BC3C855773BA}" type="datetime1">
              <a:rPr lang="en-ZA" smtClean="0"/>
              <a:t>2025/10/20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2238245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9A6301-8340-D74F-A2F2-11E520CD8B6E}" type="datetime1">
              <a:rPr lang="en-ZA" smtClean="0"/>
              <a:t>2025/10/20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3844072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C3FE18-0C06-2245-9F4E-C1BA966896DB}" type="datetime1">
              <a:rPr lang="en-ZA" smtClean="0"/>
              <a:t>2025/10/20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3673312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F63B61-7926-7D45-985C-C96DD753BE4F}" type="datetime1">
              <a:rPr lang="en-ZA" smtClean="0"/>
              <a:t>2025/10/20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673311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C77898-396E-1042-B2E2-7BF749D749BB}" type="datetime1">
              <a:rPr lang="en-ZA" smtClean="0"/>
              <a:t>2025/10/20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688077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0E05B2-1ADB-AE43-975C-9114AC32BB67}" type="datetime1">
              <a:rPr lang="en-ZA" smtClean="0"/>
              <a:t>2025/10/20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1849434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85FD65-13BC-3D4C-9E00-D9FAF6414F58}" type="datetime1">
              <a:rPr lang="en-ZA" smtClean="0"/>
              <a:t>2025/10/20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41783626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624FF2-B1FD-DD4E-B8AD-0673FECB771C}" type="datetime1">
              <a:rPr lang="en-ZA" smtClean="0"/>
              <a:t>2025/10/20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3051165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FD44-7D63-4A26-A6FD-80119A8945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AF4F8D-B0AB-43DF-944A-B70339AB3A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2123D1-3939-4E94-A05B-7FA2AD313CAC}"/>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5" name="Footer Placeholder 4">
            <a:extLst>
              <a:ext uri="{FF2B5EF4-FFF2-40B4-BE49-F238E27FC236}">
                <a16:creationId xmlns:a16="http://schemas.microsoft.com/office/drawing/2014/main" id="{71A92852-35DF-4E23-A51E-D881F03A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F3619-C388-47D3-9492-2E341F1B0C47}"/>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23873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3CDAA7-D5CF-E24C-B152-A87082528840}" type="datetime1">
              <a:rPr lang="en-ZA" smtClean="0"/>
              <a:t>2025/10/20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3616126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6F104-D4AC-1F47-8BC6-C5C2F40B5DF0}" type="datetime1">
              <a:rPr lang="en-ZA" smtClean="0"/>
              <a:t>2025/10/20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3810388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CA6EC6-1EDF-DC49-81B9-21CC622898AD}" type="datetime1">
              <a:rPr lang="en-ZA" smtClean="0"/>
              <a:t>2025/10/20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47DBF-1271-E647-BFDE-1615D67D2145}" type="slidenum">
              <a:rPr lang="en-US" smtClean="0"/>
              <a:t>‹#›</a:t>
            </a:fld>
            <a:endParaRPr lang="en-US"/>
          </a:p>
        </p:txBody>
      </p:sp>
    </p:spTree>
    <p:extLst>
      <p:ext uri="{BB962C8B-B14F-4D97-AF65-F5344CB8AC3E}">
        <p14:creationId xmlns:p14="http://schemas.microsoft.com/office/powerpoint/2010/main" val="235328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anding">
    <p:spTree>
      <p:nvGrpSpPr>
        <p:cNvPr id="1" name=""/>
        <p:cNvGrpSpPr/>
        <p:nvPr/>
      </p:nvGrpSpPr>
      <p:grpSpPr>
        <a:xfrm>
          <a:off x="0" y="0"/>
          <a:ext cx="0" cy="0"/>
          <a:chOff x="0" y="0"/>
          <a:chExt cx="0" cy="0"/>
        </a:xfrm>
      </p:grpSpPr>
      <p:pic>
        <p:nvPicPr>
          <p:cNvPr id="2" name="Picture 1" descr="Assmang-BRMO-Background2-01.pn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222598" cy="6875641"/>
          </a:xfrm>
          <a:prstGeom prst="rect">
            <a:avLst/>
          </a:prstGeom>
        </p:spPr>
      </p:pic>
    </p:spTree>
    <p:extLst>
      <p:ext uri="{BB962C8B-B14F-4D97-AF65-F5344CB8AC3E}">
        <p14:creationId xmlns:p14="http://schemas.microsoft.com/office/powerpoint/2010/main" val="1536291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RMO-PP-Template-Slides-3-footer-01.png"/>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5340991"/>
            <a:ext cx="12192000" cy="1552291"/>
          </a:xfrm>
          <a:prstGeom prst="rect">
            <a:avLst/>
          </a:prstGeom>
        </p:spPr>
      </p:pic>
    </p:spTree>
    <p:extLst>
      <p:ext uri="{BB962C8B-B14F-4D97-AF65-F5344CB8AC3E}">
        <p14:creationId xmlns:p14="http://schemas.microsoft.com/office/powerpoint/2010/main" val="5913095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1215E4F8-B10A-1C0C-B8CA-4F90E14035C7}"/>
              </a:ext>
            </a:extLst>
          </p:cNvPr>
          <p:cNvSpPr txBox="1">
            <a:spLocks/>
          </p:cNvSpPr>
          <p:nvPr userDrawn="1"/>
        </p:nvSpPr>
        <p:spPr>
          <a:xfrm>
            <a:off x="0" y="1"/>
            <a:ext cx="12192000" cy="484742"/>
          </a:xfrm>
          <a:prstGeom prst="rect">
            <a:avLst/>
          </a:prstGeom>
          <a:solidFill>
            <a:srgbClr val="44546A">
              <a:lumMod val="60000"/>
              <a:lumOff val="40000"/>
            </a:srgbClr>
          </a:solidFill>
        </p:spPr>
        <p:txBody>
          <a:bodyPr vert="horz" lIns="91440" tIns="45720" rIns="91440" bIns="45720" rtlCol="0" anchor="b">
            <a:normAutofit/>
          </a:bodyPr>
          <a:lstStyle>
            <a:defPPr>
              <a:defRPr lang="en-US"/>
            </a:defPPr>
            <a:lvl1pPr>
              <a:lnSpc>
                <a:spcPct val="90000"/>
              </a:lnSpc>
              <a:spcBef>
                <a:spcPct val="0"/>
              </a:spcBef>
              <a:buNone/>
              <a:defRPr sz="3200" b="1">
                <a:solidFill>
                  <a:srgbClr val="189EEA"/>
                </a:solidFill>
                <a:ea typeface="+mj-ea"/>
                <a:cs typeface="Calibri body"/>
              </a:defRPr>
            </a:lvl1pPr>
          </a:lstStyle>
          <a:p>
            <a:pPr marL="0" marR="0" lvl="0" indent="0" defTabSz="914400" eaLnBrk="1" fontAlgn="auto" latinLnBrk="0" hangingPunct="1">
              <a:lnSpc>
                <a:spcPct val="90000"/>
              </a:lnSpc>
              <a:spcBef>
                <a:spcPct val="0"/>
              </a:spcBef>
              <a:spcAft>
                <a:spcPts val="0"/>
              </a:spcAft>
              <a:buClrTx/>
              <a:buSzTx/>
              <a:buFontTx/>
              <a:buNone/>
              <a:tabLst/>
              <a:defRPr/>
            </a:pPr>
            <a:endParaRPr kumimoji="0" lang="en-GB" sz="2400" b="1" i="0" u="none" strike="noStrike" kern="0" cap="none" spc="0" normalizeH="0" baseline="0" noProof="0">
              <a:ln>
                <a:noFill/>
              </a:ln>
              <a:solidFill>
                <a:srgbClr val="44546A">
                  <a:lumMod val="75000"/>
                </a:srgbClr>
              </a:solidFill>
              <a:effectLst/>
              <a:uLnTx/>
              <a:uFillTx/>
              <a:latin typeface="Century Gothic" panose="020B0502020202020204" pitchFamily="34" charset="0"/>
              <a:ea typeface="+mj-ea"/>
            </a:endParaRPr>
          </a:p>
        </p:txBody>
      </p:sp>
      <p:pic>
        <p:nvPicPr>
          <p:cNvPr id="9" name="Picture 8" descr="BRMO-PP-Template-Slides-3-footer-01.png">
            <a:extLst>
              <a:ext uri="{FF2B5EF4-FFF2-40B4-BE49-F238E27FC236}">
                <a16:creationId xmlns:a16="http://schemas.microsoft.com/office/drawing/2014/main" id="{058BCCC3-73E4-A52A-4C12-B110F3CCEA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526511"/>
            <a:ext cx="12192000" cy="1333730"/>
          </a:xfrm>
          <a:prstGeom prst="rect">
            <a:avLst/>
          </a:prstGeom>
        </p:spPr>
      </p:pic>
      <p:sp>
        <p:nvSpPr>
          <p:cNvPr id="10" name="Title 1">
            <a:extLst>
              <a:ext uri="{FF2B5EF4-FFF2-40B4-BE49-F238E27FC236}">
                <a16:creationId xmlns:a16="http://schemas.microsoft.com/office/drawing/2014/main" id="{01A5D2F5-844B-C3F9-369C-A75D5B7E01F3}"/>
              </a:ext>
            </a:extLst>
          </p:cNvPr>
          <p:cNvSpPr>
            <a:spLocks noGrp="1"/>
          </p:cNvSpPr>
          <p:nvPr>
            <p:ph type="title"/>
          </p:nvPr>
        </p:nvSpPr>
        <p:spPr>
          <a:xfrm>
            <a:off x="104955" y="2"/>
            <a:ext cx="11920268" cy="484741"/>
          </a:xfrm>
        </p:spPr>
        <p:txBody>
          <a:bodyPr>
            <a:noAutofit/>
          </a:bodyPr>
          <a:lstStyle>
            <a:lvl1pPr>
              <a:defRPr sz="3200" b="1">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9066629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322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53272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fld id="{78E84068-CF11-473B-9351-36F600013A3A}" type="datetimeFigureOut">
              <a:rPr lang="en-ZA" sz="1350" smtClean="0">
                <a:solidFill>
                  <a:prstClr val="black"/>
                </a:solidFill>
              </a:rPr>
              <a:pPr defTabSz="685800"/>
              <a:t>2025/10/20</a:t>
            </a:fld>
            <a:endParaRPr lang="en-ZA" sz="1350">
              <a:solidFill>
                <a:prstClr val="black"/>
              </a:solidFill>
            </a:endParaRPr>
          </a:p>
        </p:txBody>
      </p:sp>
      <p:sp>
        <p:nvSpPr>
          <p:cNvPr id="3" name="Footer Placeholder 2"/>
          <p:cNvSpPr>
            <a:spLocks noGrp="1"/>
          </p:cNvSpPr>
          <p:nvPr>
            <p:ph type="ftr" sz="quarter" idx="11"/>
          </p:nvPr>
        </p:nvSpPr>
        <p:spPr/>
        <p:txBody>
          <a:bodyPr/>
          <a:lstStyle/>
          <a:p>
            <a:pPr defTabSz="685800"/>
            <a:endParaRPr lang="en-ZA" sz="1350">
              <a:solidFill>
                <a:prstClr val="black"/>
              </a:solidFill>
            </a:endParaRPr>
          </a:p>
        </p:txBody>
      </p:sp>
      <p:sp>
        <p:nvSpPr>
          <p:cNvPr id="4" name="Slide Number Placeholder 3"/>
          <p:cNvSpPr>
            <a:spLocks noGrp="1"/>
          </p:cNvSpPr>
          <p:nvPr>
            <p:ph type="sldNum" sz="quarter" idx="12"/>
          </p:nvPr>
        </p:nvSpPr>
        <p:spPr/>
        <p:txBody>
          <a:bodyPr/>
          <a:lstStyle/>
          <a:p>
            <a:pPr defTabSz="685800"/>
            <a:fld id="{4A8F089A-6131-4B4C-B175-5099348B47AB}" type="slidenum">
              <a:rPr lang="en-ZA" sz="1350" smtClean="0">
                <a:solidFill>
                  <a:prstClr val="black"/>
                </a:solidFill>
              </a:rPr>
              <a:pPr defTabSz="685800"/>
              <a:t>‹#›</a:t>
            </a:fld>
            <a:endParaRPr lang="en-ZA" sz="1350">
              <a:solidFill>
                <a:prstClr val="black"/>
              </a:solidFill>
            </a:endParaRPr>
          </a:p>
        </p:txBody>
      </p:sp>
    </p:spTree>
    <p:extLst>
      <p:ext uri="{BB962C8B-B14F-4D97-AF65-F5344CB8AC3E}">
        <p14:creationId xmlns:p14="http://schemas.microsoft.com/office/powerpoint/2010/main" val="1535273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790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0BD9-C00F-401C-8251-4E7965C97B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7E7DE9-291C-42BD-9162-D17005FC64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5318D4-E73B-46F8-97B3-2D40DC77A59D}"/>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5" name="Footer Placeholder 4">
            <a:extLst>
              <a:ext uri="{FF2B5EF4-FFF2-40B4-BE49-F238E27FC236}">
                <a16:creationId xmlns:a16="http://schemas.microsoft.com/office/drawing/2014/main" id="{4CDA8A3D-BC7D-40F5-84DE-B99AD62A4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0DD13-B6F5-46E4-A942-9781DE49C843}"/>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4028849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CAFB-3B47-47C6-A06C-E8E9BBC29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1C2CC0-E57B-4920-B414-EE7AEA9727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773602-F903-4075-AE34-59186084DD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A4A551-1266-4002-AA13-DAA5D74A3E44}"/>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6" name="Footer Placeholder 5">
            <a:extLst>
              <a:ext uri="{FF2B5EF4-FFF2-40B4-BE49-F238E27FC236}">
                <a16:creationId xmlns:a16="http://schemas.microsoft.com/office/drawing/2014/main" id="{D8EECDF1-CB36-4811-9414-9990E36B9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59623-BC89-48EC-8D76-E303D037A78C}"/>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1954330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DCF8-BD99-49CB-91D2-BF681BE0D2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E3641E-B592-4491-8D5F-F71382C5B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17C384-EEE9-4030-9059-5E02B45CC7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08165D-D815-4E46-8DCE-DF255E22A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AEAF4-F406-406D-80F1-FECB8F219D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7E390F-9AAC-4288-9973-0A793B4A79F3}"/>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8" name="Footer Placeholder 7">
            <a:extLst>
              <a:ext uri="{FF2B5EF4-FFF2-40B4-BE49-F238E27FC236}">
                <a16:creationId xmlns:a16="http://schemas.microsoft.com/office/drawing/2014/main" id="{E943C5BD-3F15-44A9-ABEB-034813BF69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768564-52E3-46A4-8987-4CCE40DEF705}"/>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110480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FC3A3-2699-4367-BD3C-CBD8E58F20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09336-2756-4932-84E7-A28472F95F26}"/>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4" name="Footer Placeholder 3">
            <a:extLst>
              <a:ext uri="{FF2B5EF4-FFF2-40B4-BE49-F238E27FC236}">
                <a16:creationId xmlns:a16="http://schemas.microsoft.com/office/drawing/2014/main" id="{1CC3AFB2-E321-474E-A499-7AF51BEFBC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7D3A52-C303-421C-8BF9-D75FCF74BAC8}"/>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4142755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639046-1DA0-4F9D-B2F1-E59514F2B134}"/>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3" name="Footer Placeholder 2">
            <a:extLst>
              <a:ext uri="{FF2B5EF4-FFF2-40B4-BE49-F238E27FC236}">
                <a16:creationId xmlns:a16="http://schemas.microsoft.com/office/drawing/2014/main" id="{ED6266FA-B591-4755-9A74-9EE629468E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ACBC29-AC3F-4452-A041-70BC79B435AA}"/>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2988285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7584B-2012-49A2-BD4F-55A348331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2B8531-34CD-412F-94CB-B25D7BA44B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37341F-5960-409D-A69C-536FD9730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CD0FC4-09A2-428D-B603-48AEE41DF58B}"/>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6" name="Footer Placeholder 5">
            <a:extLst>
              <a:ext uri="{FF2B5EF4-FFF2-40B4-BE49-F238E27FC236}">
                <a16:creationId xmlns:a16="http://schemas.microsoft.com/office/drawing/2014/main" id="{0B7AA90E-B97D-4F36-B458-E2CFBEA0C0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CAF6A-EC50-4A70-A62A-97008E9F49C6}"/>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2418229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37494-62F5-4030-8F3A-258CDB154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728EAE-784B-488E-B92C-BBA3D00CD7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F7234B-5642-4570-960D-D4E02AC9FF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F61AF-D205-4225-B492-9E022AE22C43}"/>
              </a:ext>
            </a:extLst>
          </p:cNvPr>
          <p:cNvSpPr>
            <a:spLocks noGrp="1"/>
          </p:cNvSpPr>
          <p:nvPr>
            <p:ph type="dt" sz="half" idx="10"/>
          </p:nvPr>
        </p:nvSpPr>
        <p:spPr/>
        <p:txBody>
          <a:bodyPr/>
          <a:lstStyle/>
          <a:p>
            <a:fld id="{95032552-695D-40EB-8C00-DF9F841C6F1A}" type="datetimeFigureOut">
              <a:rPr lang="en-US" smtClean="0"/>
              <a:t>10/20/2025</a:t>
            </a:fld>
            <a:endParaRPr lang="en-US"/>
          </a:p>
        </p:txBody>
      </p:sp>
      <p:sp>
        <p:nvSpPr>
          <p:cNvPr id="6" name="Footer Placeholder 5">
            <a:extLst>
              <a:ext uri="{FF2B5EF4-FFF2-40B4-BE49-F238E27FC236}">
                <a16:creationId xmlns:a16="http://schemas.microsoft.com/office/drawing/2014/main" id="{1719EF85-5104-4EA0-A499-D16A5194D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2C46B5-CFDB-4EB7-A1F5-8478627624ED}"/>
              </a:ext>
            </a:extLst>
          </p:cNvPr>
          <p:cNvSpPr>
            <a:spLocks noGrp="1"/>
          </p:cNvSpPr>
          <p:nvPr>
            <p:ph type="sldNum" sz="quarter" idx="12"/>
          </p:nvPr>
        </p:nvSpPr>
        <p:spPr/>
        <p:txBody>
          <a:bodyPr/>
          <a:lstStyle/>
          <a:p>
            <a:fld id="{2B191855-A70E-40D8-BFE9-8B7F3037F41E}" type="slidenum">
              <a:rPr lang="en-US" smtClean="0"/>
              <a:t>‹#›</a:t>
            </a:fld>
            <a:endParaRPr lang="en-US"/>
          </a:p>
        </p:txBody>
      </p:sp>
    </p:spTree>
    <p:extLst>
      <p:ext uri="{BB962C8B-B14F-4D97-AF65-F5344CB8AC3E}">
        <p14:creationId xmlns:p14="http://schemas.microsoft.com/office/powerpoint/2010/main" val="3062836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image" Target="../media/image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F75C88-214C-4BEF-B8A0-93F594D6ED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1082B2-0716-4855-BF8C-E4623D63B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01977-01EA-498B-9B70-7104DC7BBB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032552-695D-40EB-8C00-DF9F841C6F1A}" type="datetimeFigureOut">
              <a:rPr lang="en-US" smtClean="0"/>
              <a:t>10/20/2025</a:t>
            </a:fld>
            <a:endParaRPr lang="en-US"/>
          </a:p>
        </p:txBody>
      </p:sp>
      <p:sp>
        <p:nvSpPr>
          <p:cNvPr id="5" name="Footer Placeholder 4">
            <a:extLst>
              <a:ext uri="{FF2B5EF4-FFF2-40B4-BE49-F238E27FC236}">
                <a16:creationId xmlns:a16="http://schemas.microsoft.com/office/drawing/2014/main" id="{E6BE18A8-9995-4FE5-B4D9-77DFEA47CA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31C418-2F44-49E4-A28D-9ED7DE0C8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91855-A70E-40D8-BFE9-8B7F3037F41E}" type="slidenum">
              <a:rPr lang="en-US" smtClean="0"/>
              <a:t>‹#›</a:t>
            </a:fld>
            <a:endParaRPr lang="en-US"/>
          </a:p>
        </p:txBody>
      </p:sp>
    </p:spTree>
    <p:extLst>
      <p:ext uri="{BB962C8B-B14F-4D97-AF65-F5344CB8AC3E}">
        <p14:creationId xmlns:p14="http://schemas.microsoft.com/office/powerpoint/2010/main" val="2240851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85FD65-13BC-3D4C-9E00-D9FAF6414F58}" type="datetime1">
              <a:rPr lang="en-ZA" smtClean="0"/>
              <a:t>2025/10/20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47DBF-1271-E647-BFDE-1615D67D2145}" type="slidenum">
              <a:rPr lang="en-US" smtClean="0"/>
              <a:t>‹#›</a:t>
            </a:fld>
            <a:endParaRPr lang="en-US"/>
          </a:p>
        </p:txBody>
      </p:sp>
    </p:spTree>
    <p:extLst>
      <p:ext uri="{BB962C8B-B14F-4D97-AF65-F5344CB8AC3E}">
        <p14:creationId xmlns:p14="http://schemas.microsoft.com/office/powerpoint/2010/main" val="25594498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8"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ACABF14-6BAE-6868-12E3-D3F9F58EEC0C}"/>
              </a:ext>
            </a:extLst>
          </p:cNvPr>
          <p:cNvPicPr>
            <a:picLocks noChangeAspect="1"/>
          </p:cNvPicPr>
          <p:nvPr userDrawn="1"/>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94132670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3B77AD-3938-0D40-2E46-8E374DBDEB1B}"/>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Text Placeholder 2">
            <a:extLst>
              <a:ext uri="{FF2B5EF4-FFF2-40B4-BE49-F238E27FC236}">
                <a16:creationId xmlns:a16="http://schemas.microsoft.com/office/drawing/2014/main" id="{62322018-1F58-4D0D-4C08-24D25C730873}"/>
              </a:ext>
            </a:extLst>
          </p:cNvPr>
          <p:cNvSpPr txBox="1">
            <a:spLocks/>
          </p:cNvSpPr>
          <p:nvPr userDrawn="1"/>
        </p:nvSpPr>
        <p:spPr>
          <a:xfrm>
            <a:off x="3961769" y="3195545"/>
            <a:ext cx="7280452" cy="690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4267">
                <a:solidFill>
                  <a:schemeClr val="bg1"/>
                </a:solidFill>
              </a:rPr>
              <a:t>QUESTIONS / THANK YOU</a:t>
            </a:r>
          </a:p>
        </p:txBody>
      </p:sp>
    </p:spTree>
    <p:extLst>
      <p:ext uri="{BB962C8B-B14F-4D97-AF65-F5344CB8AC3E}">
        <p14:creationId xmlns:p14="http://schemas.microsoft.com/office/powerpoint/2010/main" val="3162695466"/>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7FFFFDAE_80911AF.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23B9E3-B723-7844-8246-FD212AC84B0D}"/>
              </a:ext>
            </a:extLst>
          </p:cNvPr>
          <p:cNvSpPr txBox="1"/>
          <p:nvPr/>
        </p:nvSpPr>
        <p:spPr>
          <a:xfrm>
            <a:off x="5672972" y="1156339"/>
            <a:ext cx="5789744" cy="2696123"/>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33E7F"/>
                </a:solidFill>
                <a:effectLst/>
                <a:uLnTx/>
                <a:uFillTx/>
                <a:latin typeface="Calibri"/>
              </a:rPr>
              <a:t>Presentation</a:t>
            </a:r>
            <a:r>
              <a:rPr kumimoji="0" lang="en-US" sz="2800" b="1" i="0" u="none" strike="noStrike" kern="1200" cap="none" spc="0" normalizeH="0" noProof="0">
                <a:ln>
                  <a:noFill/>
                </a:ln>
                <a:solidFill>
                  <a:srgbClr val="233E7F"/>
                </a:solidFill>
                <a:effectLst/>
                <a:uLnTx/>
                <a:uFillTx/>
                <a:latin typeface="Calibri"/>
              </a:rPr>
              <a:t> to the Principal Inspector of Mines</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2800" b="1" baseline="0">
              <a:solidFill>
                <a:srgbClr val="233E7F"/>
              </a:solidFill>
              <a:latin typeface="Calibr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33E7F"/>
                </a:solidFill>
                <a:effectLst/>
                <a:uLnTx/>
                <a:uFillTx/>
                <a:latin typeface="Calibri"/>
              </a:rPr>
              <a:t>CPS Implementation and Compliance at BRMO</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33E7F"/>
              </a:solidFill>
              <a:effectLst/>
              <a:uLnTx/>
              <a:uFillTx/>
              <a:latin typeface="Calibr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Calibri"/>
              </a:rPr>
              <a:t>16 October 2025</a:t>
            </a:r>
          </a:p>
        </p:txBody>
      </p:sp>
    </p:spTree>
    <p:extLst>
      <p:ext uri="{BB962C8B-B14F-4D97-AF65-F5344CB8AC3E}">
        <p14:creationId xmlns:p14="http://schemas.microsoft.com/office/powerpoint/2010/main" val="363385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FF49A-113B-54AC-E6E8-5DC65A4FDB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3D81F6-F8CA-5D93-9D4C-98E09690E33B}"/>
              </a:ext>
            </a:extLst>
          </p:cNvPr>
          <p:cNvSpPr>
            <a:spLocks noGrp="1"/>
          </p:cNvSpPr>
          <p:nvPr>
            <p:ph type="title"/>
          </p:nvPr>
        </p:nvSpPr>
        <p:spPr/>
        <p:txBody>
          <a:bodyPr/>
          <a:lstStyle/>
          <a:p>
            <a:r>
              <a:rPr lang="en-ZA"/>
              <a:t>Installation Schedule | Nchwaning 3 &amp; Gloria</a:t>
            </a:r>
          </a:p>
        </p:txBody>
      </p:sp>
      <p:sp>
        <p:nvSpPr>
          <p:cNvPr id="8" name="Footer Placeholder 7">
            <a:extLst>
              <a:ext uri="{FF2B5EF4-FFF2-40B4-BE49-F238E27FC236}">
                <a16:creationId xmlns:a16="http://schemas.microsoft.com/office/drawing/2014/main" id="{84325182-03B9-C289-6E4D-45069E324CE3}"/>
              </a:ext>
            </a:extLst>
          </p:cNvPr>
          <p:cNvSpPr>
            <a:spLocks noGrp="1"/>
          </p:cNvSpPr>
          <p:nvPr>
            <p:ph type="ftr" sz="quarter" idx="4294967295"/>
          </p:nvPr>
        </p:nvSpPr>
        <p:spPr>
          <a:xfrm>
            <a:off x="0" y="649287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BRMO CAS implementation project</a:t>
            </a:r>
          </a:p>
        </p:txBody>
      </p:sp>
      <p:pic>
        <p:nvPicPr>
          <p:cNvPr id="3" name="Picture 2">
            <a:extLst>
              <a:ext uri="{FF2B5EF4-FFF2-40B4-BE49-F238E27FC236}">
                <a16:creationId xmlns:a16="http://schemas.microsoft.com/office/drawing/2014/main" id="{7B67BFAC-6C67-2604-27E4-25B73B744202}"/>
              </a:ext>
            </a:extLst>
          </p:cNvPr>
          <p:cNvPicPr>
            <a:picLocks noChangeAspect="1"/>
          </p:cNvPicPr>
          <p:nvPr/>
        </p:nvPicPr>
        <p:blipFill>
          <a:blip r:embed="rId2"/>
          <a:stretch>
            <a:fillRect/>
          </a:stretch>
        </p:blipFill>
        <p:spPr>
          <a:xfrm>
            <a:off x="735270" y="484743"/>
            <a:ext cx="9491806" cy="5804166"/>
          </a:xfrm>
          <a:prstGeom prst="rect">
            <a:avLst/>
          </a:prstGeom>
        </p:spPr>
      </p:pic>
    </p:spTree>
    <p:extLst>
      <p:ext uri="{BB962C8B-B14F-4D97-AF65-F5344CB8AC3E}">
        <p14:creationId xmlns:p14="http://schemas.microsoft.com/office/powerpoint/2010/main" val="157286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4CF8D-95D4-EB70-BE15-7359A2D5AD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F12434-8DEE-4230-C1F8-A70467A1E550}"/>
              </a:ext>
            </a:extLst>
          </p:cNvPr>
          <p:cNvSpPr>
            <a:spLocks noGrp="1"/>
          </p:cNvSpPr>
          <p:nvPr>
            <p:ph type="title"/>
          </p:nvPr>
        </p:nvSpPr>
        <p:spPr/>
        <p:txBody>
          <a:bodyPr/>
          <a:lstStyle/>
          <a:p>
            <a:r>
              <a:rPr lang="en-ZA"/>
              <a:t>Installation Schedule | Nchwaning 2 &amp; SOT</a:t>
            </a:r>
          </a:p>
        </p:txBody>
      </p:sp>
      <p:sp>
        <p:nvSpPr>
          <p:cNvPr id="8" name="Footer Placeholder 7">
            <a:extLst>
              <a:ext uri="{FF2B5EF4-FFF2-40B4-BE49-F238E27FC236}">
                <a16:creationId xmlns:a16="http://schemas.microsoft.com/office/drawing/2014/main" id="{3E968A06-696F-192B-CA7E-6E3A87D03480}"/>
              </a:ext>
            </a:extLst>
          </p:cNvPr>
          <p:cNvSpPr>
            <a:spLocks noGrp="1"/>
          </p:cNvSpPr>
          <p:nvPr>
            <p:ph type="ftr" sz="quarter" idx="4294967295"/>
          </p:nvPr>
        </p:nvSpPr>
        <p:spPr>
          <a:xfrm>
            <a:off x="0" y="649287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BRMO CAS implementation project</a:t>
            </a:r>
          </a:p>
        </p:txBody>
      </p:sp>
      <p:pic>
        <p:nvPicPr>
          <p:cNvPr id="2" name="Picture 1">
            <a:extLst>
              <a:ext uri="{FF2B5EF4-FFF2-40B4-BE49-F238E27FC236}">
                <a16:creationId xmlns:a16="http://schemas.microsoft.com/office/drawing/2014/main" id="{D9EF3493-79F6-64F5-D60C-7521F2B339F2}"/>
              </a:ext>
            </a:extLst>
          </p:cNvPr>
          <p:cNvPicPr>
            <a:picLocks noChangeAspect="1"/>
          </p:cNvPicPr>
          <p:nvPr/>
        </p:nvPicPr>
        <p:blipFill>
          <a:blip r:embed="rId2"/>
          <a:stretch>
            <a:fillRect/>
          </a:stretch>
        </p:blipFill>
        <p:spPr>
          <a:xfrm>
            <a:off x="346775" y="484743"/>
            <a:ext cx="9841347" cy="5756259"/>
          </a:xfrm>
          <a:prstGeom prst="rect">
            <a:avLst/>
          </a:prstGeom>
        </p:spPr>
      </p:pic>
    </p:spTree>
    <p:extLst>
      <p:ext uri="{BB962C8B-B14F-4D97-AF65-F5344CB8AC3E}">
        <p14:creationId xmlns:p14="http://schemas.microsoft.com/office/powerpoint/2010/main" val="3311492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1E05B-A43F-4BED-61DE-FE8F9A84E3B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446C80C-CDC1-AA9F-2784-1F914221E331}"/>
              </a:ext>
            </a:extLst>
          </p:cNvPr>
          <p:cNvPicPr>
            <a:picLocks noChangeAspect="1"/>
          </p:cNvPicPr>
          <p:nvPr/>
        </p:nvPicPr>
        <p:blipFill>
          <a:blip r:embed="rId2"/>
          <a:stretch>
            <a:fillRect/>
          </a:stretch>
        </p:blipFill>
        <p:spPr>
          <a:xfrm>
            <a:off x="1306074" y="484743"/>
            <a:ext cx="8799222" cy="5983471"/>
          </a:xfrm>
          <a:prstGeom prst="rect">
            <a:avLst/>
          </a:prstGeom>
        </p:spPr>
      </p:pic>
      <p:sp>
        <p:nvSpPr>
          <p:cNvPr id="3" name="Title 2">
            <a:extLst>
              <a:ext uri="{FF2B5EF4-FFF2-40B4-BE49-F238E27FC236}">
                <a16:creationId xmlns:a16="http://schemas.microsoft.com/office/drawing/2014/main" id="{B7EEB1E8-67C9-4892-A8FD-23E4F633ADEB}"/>
              </a:ext>
            </a:extLst>
          </p:cNvPr>
          <p:cNvSpPr>
            <a:spLocks noGrp="1"/>
          </p:cNvSpPr>
          <p:nvPr>
            <p:ph type="title"/>
          </p:nvPr>
        </p:nvSpPr>
        <p:spPr/>
        <p:txBody>
          <a:bodyPr/>
          <a:lstStyle/>
          <a:p>
            <a:r>
              <a:rPr lang="en-ZA"/>
              <a:t>CPS Program | Detailed Progress</a:t>
            </a:r>
          </a:p>
        </p:txBody>
      </p:sp>
    </p:spTree>
    <p:extLst>
      <p:ext uri="{BB962C8B-B14F-4D97-AF65-F5344CB8AC3E}">
        <p14:creationId xmlns:p14="http://schemas.microsoft.com/office/powerpoint/2010/main" val="163831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F4003-BE15-3944-606A-CEB6C8520B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7C384B-94FB-9419-6956-F0DEE6C75196}"/>
              </a:ext>
            </a:extLst>
          </p:cNvPr>
          <p:cNvSpPr>
            <a:spLocks noGrp="1"/>
          </p:cNvSpPr>
          <p:nvPr>
            <p:ph type="title"/>
          </p:nvPr>
        </p:nvSpPr>
        <p:spPr/>
        <p:txBody>
          <a:bodyPr/>
          <a:lstStyle/>
          <a:p>
            <a:r>
              <a:rPr lang="en-ZA"/>
              <a:t>CPS Program | Detailed Progress</a:t>
            </a:r>
          </a:p>
        </p:txBody>
      </p:sp>
      <p:pic>
        <p:nvPicPr>
          <p:cNvPr id="2" name="Picture 1">
            <a:extLst>
              <a:ext uri="{FF2B5EF4-FFF2-40B4-BE49-F238E27FC236}">
                <a16:creationId xmlns:a16="http://schemas.microsoft.com/office/drawing/2014/main" id="{845AE960-FD2C-7B47-E2B0-192511CC9E90}"/>
              </a:ext>
            </a:extLst>
          </p:cNvPr>
          <p:cNvPicPr>
            <a:picLocks noChangeAspect="1"/>
          </p:cNvPicPr>
          <p:nvPr/>
        </p:nvPicPr>
        <p:blipFill>
          <a:blip r:embed="rId2"/>
          <a:stretch>
            <a:fillRect/>
          </a:stretch>
        </p:blipFill>
        <p:spPr>
          <a:xfrm>
            <a:off x="811827" y="662509"/>
            <a:ext cx="9360984" cy="5532981"/>
          </a:xfrm>
          <a:prstGeom prst="rect">
            <a:avLst/>
          </a:prstGeom>
        </p:spPr>
      </p:pic>
    </p:spTree>
    <p:extLst>
      <p:ext uri="{BB962C8B-B14F-4D97-AF65-F5344CB8AC3E}">
        <p14:creationId xmlns:p14="http://schemas.microsoft.com/office/powerpoint/2010/main" val="102493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59D1-E6DF-D248-0B5F-659932A157B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C5756E-7FD1-CB7E-8808-8E49E74D4F6D}"/>
              </a:ext>
            </a:extLst>
          </p:cNvPr>
          <p:cNvSpPr txBox="1"/>
          <p:nvPr/>
        </p:nvSpPr>
        <p:spPr>
          <a:xfrm>
            <a:off x="451499" y="5260341"/>
            <a:ext cx="6549375" cy="592791"/>
          </a:xfrm>
          <a:prstGeom prst="rect">
            <a:avLst/>
          </a:prstGeom>
          <a:noFill/>
        </p:spPr>
        <p:txBody>
          <a:bodyPr wrap="square" lIns="91440" tIns="45720" rIns="91440" bIns="45720" rtlCol="0" anchor="ctr">
            <a:spAutoFit/>
          </a:bodyPr>
          <a:lstStyle/>
          <a:p>
            <a:pPr lvl="0" defTabSz="457200">
              <a:lnSpc>
                <a:spcPct val="90000"/>
              </a:lnSpc>
              <a:defRPr/>
            </a:pPr>
            <a:r>
              <a:rPr lang="en-GB" sz="3600" b="1" noProof="0">
                <a:solidFill>
                  <a:schemeClr val="bg1"/>
                </a:solidFill>
              </a:rPr>
              <a:t>Risk and Challenges</a:t>
            </a:r>
            <a:endParaRPr kumimoji="0" lang="en-US" sz="3200" b="1" i="0" u="none" strike="noStrike" kern="1200" cap="none" spc="0" normalizeH="0" baseline="0" noProof="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789172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40E52-44DB-78AC-7126-101A6B3E912E}"/>
              </a:ext>
            </a:extLst>
          </p:cNvPr>
          <p:cNvSpPr>
            <a:spLocks noGrp="1"/>
          </p:cNvSpPr>
          <p:nvPr>
            <p:ph type="title"/>
          </p:nvPr>
        </p:nvSpPr>
        <p:spPr/>
        <p:txBody>
          <a:bodyPr/>
          <a:lstStyle/>
          <a:p>
            <a:r>
              <a:rPr lang="en-GB"/>
              <a:t>Risk and Challenges</a:t>
            </a:r>
            <a:endParaRPr lang="en-ZA"/>
          </a:p>
        </p:txBody>
      </p:sp>
      <p:sp>
        <p:nvSpPr>
          <p:cNvPr id="5" name="Rectangle: Folded Corner 4">
            <a:extLst>
              <a:ext uri="{FF2B5EF4-FFF2-40B4-BE49-F238E27FC236}">
                <a16:creationId xmlns:a16="http://schemas.microsoft.com/office/drawing/2014/main" id="{78C14873-5BDD-E103-4B0F-652ECA796CD6}"/>
              </a:ext>
            </a:extLst>
          </p:cNvPr>
          <p:cNvSpPr/>
          <p:nvPr/>
        </p:nvSpPr>
        <p:spPr>
          <a:xfrm>
            <a:off x="6347534" y="2716567"/>
            <a:ext cx="3497802" cy="2024109"/>
          </a:xfrm>
          <a:prstGeom prst="foldedCorner">
            <a:avLst/>
          </a:prstGeom>
          <a:solidFill>
            <a:srgbClr val="65FF7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a:solidFill>
                  <a:schemeClr val="tx1"/>
                </a:solidFill>
              </a:rPr>
              <a:t>@Hennie, please list the specific risk that might cause us to miss the Dec 2025 target.</a:t>
            </a:r>
          </a:p>
          <a:p>
            <a:pPr algn="ctr"/>
            <a:endParaRPr lang="en-ZA">
              <a:solidFill>
                <a:schemeClr val="tx1"/>
              </a:solidFill>
            </a:endParaRPr>
          </a:p>
          <a:p>
            <a:pPr algn="ctr"/>
            <a:r>
              <a:rPr lang="en-ZA">
                <a:solidFill>
                  <a:schemeClr val="tx1"/>
                </a:solidFill>
              </a:rPr>
              <a:t>E.g. CAT, Bell, OEM support and resource availability, etc.</a:t>
            </a:r>
          </a:p>
        </p:txBody>
      </p:sp>
      <p:graphicFrame>
        <p:nvGraphicFramePr>
          <p:cNvPr id="6" name="Table 5">
            <a:extLst>
              <a:ext uri="{FF2B5EF4-FFF2-40B4-BE49-F238E27FC236}">
                <a16:creationId xmlns:a16="http://schemas.microsoft.com/office/drawing/2014/main" id="{CCC75244-DA18-9B19-38DF-18125706482D}"/>
              </a:ext>
            </a:extLst>
          </p:cNvPr>
          <p:cNvGraphicFramePr>
            <a:graphicFrameLocks noGrp="1"/>
          </p:cNvGraphicFramePr>
          <p:nvPr>
            <p:extLst>
              <p:ext uri="{D42A27DB-BD31-4B8C-83A1-F6EECF244321}">
                <p14:modId xmlns:p14="http://schemas.microsoft.com/office/powerpoint/2010/main" val="538304191"/>
              </p:ext>
            </p:extLst>
          </p:nvPr>
        </p:nvGraphicFramePr>
        <p:xfrm>
          <a:off x="104954" y="547604"/>
          <a:ext cx="11920269" cy="6065520"/>
        </p:xfrm>
        <a:graphic>
          <a:graphicData uri="http://schemas.openxmlformats.org/drawingml/2006/table">
            <a:tbl>
              <a:tblPr firstRow="1" bandRow="1">
                <a:tableStyleId>{5C22544A-7EE6-4342-B048-85BDC9FD1C3A}</a:tableStyleId>
              </a:tblPr>
              <a:tblGrid>
                <a:gridCol w="429302">
                  <a:extLst>
                    <a:ext uri="{9D8B030D-6E8A-4147-A177-3AD203B41FA5}">
                      <a16:colId xmlns:a16="http://schemas.microsoft.com/office/drawing/2014/main" val="2172279729"/>
                    </a:ext>
                  </a:extLst>
                </a:gridCol>
                <a:gridCol w="7517544">
                  <a:extLst>
                    <a:ext uri="{9D8B030D-6E8A-4147-A177-3AD203B41FA5}">
                      <a16:colId xmlns:a16="http://schemas.microsoft.com/office/drawing/2014/main" val="1050666953"/>
                    </a:ext>
                  </a:extLst>
                </a:gridCol>
                <a:gridCol w="3973423">
                  <a:extLst>
                    <a:ext uri="{9D8B030D-6E8A-4147-A177-3AD203B41FA5}">
                      <a16:colId xmlns:a16="http://schemas.microsoft.com/office/drawing/2014/main" val="1755105010"/>
                    </a:ext>
                  </a:extLst>
                </a:gridCol>
              </a:tblGrid>
              <a:tr h="206573">
                <a:tc>
                  <a:txBody>
                    <a:bodyPr/>
                    <a:lstStyle/>
                    <a:p>
                      <a:r>
                        <a:rPr lang="en-GB" dirty="0"/>
                        <a:t>#</a:t>
                      </a:r>
                      <a:endParaRPr lang="en-ZA" dirty="0"/>
                    </a:p>
                  </a:txBody>
                  <a:tcPr/>
                </a:tc>
                <a:tc>
                  <a:txBody>
                    <a:bodyPr/>
                    <a:lstStyle/>
                    <a:p>
                      <a:r>
                        <a:rPr lang="en-ZA"/>
                        <a:t>Risk/Challenge</a:t>
                      </a:r>
                    </a:p>
                  </a:txBody>
                  <a:tcPr/>
                </a:tc>
                <a:tc>
                  <a:txBody>
                    <a:bodyPr/>
                    <a:lstStyle/>
                    <a:p>
                      <a:r>
                        <a:rPr lang="en-ZA"/>
                        <a:t>Mitigation/Action</a:t>
                      </a:r>
                    </a:p>
                  </a:txBody>
                  <a:tcPr/>
                </a:tc>
                <a:extLst>
                  <a:ext uri="{0D108BD9-81ED-4DB2-BD59-A6C34878D82A}">
                    <a16:rowId xmlns:a16="http://schemas.microsoft.com/office/drawing/2014/main" val="1538551693"/>
                  </a:ext>
                </a:extLst>
              </a:tr>
              <a:tr h="645185">
                <a:tc>
                  <a:txBody>
                    <a:bodyPr/>
                    <a:lstStyle/>
                    <a:p>
                      <a:pPr algn="ctr"/>
                      <a:r>
                        <a:rPr lang="en-GB" sz="1400" b="1" dirty="0"/>
                        <a:t>1</a:t>
                      </a:r>
                      <a:endParaRPr lang="en-ZA" sz="1400" b="1" dirty="0"/>
                    </a:p>
                  </a:txBody>
                  <a:tcPr anchor="ctr"/>
                </a:tc>
                <a:tc>
                  <a:txBody>
                    <a:bodyPr/>
                    <a:lstStyle/>
                    <a:p>
                      <a:r>
                        <a:rPr lang="en-ZA" sz="1400" b="1" dirty="0"/>
                        <a:t>BWE/CAT OEM Compliance to Fail To Safe Without Human Intervention (FTSWHI) Risk :</a:t>
                      </a:r>
                    </a:p>
                    <a:p>
                      <a:r>
                        <a:rPr lang="en-GB" sz="1400" b="0" dirty="0"/>
                        <a:t>In the event of a FTSWHI failure and CANBUS communication loss, the machine automatically diverts to L7 mode.</a:t>
                      </a:r>
                      <a:endParaRPr lang="en-ZA" sz="1400" b="0" dirty="0"/>
                    </a:p>
                  </a:txBody>
                  <a:tcPr anchor="ctr"/>
                </a:tc>
                <a:tc>
                  <a:txBody>
                    <a:bodyPr/>
                    <a:lstStyle/>
                    <a:p>
                      <a:r>
                        <a:rPr lang="en-GB" sz="1400" b="0" dirty="0"/>
                        <a:t>CAS L9 can be activated on the machine. However, activation must be conditional upon the following:</a:t>
                      </a:r>
                    </a:p>
                    <a:p>
                      <a:pPr marL="285750" indent="-285750">
                        <a:buFont typeface="Arial" panose="020B0604020202020204" pitchFamily="34" charset="0"/>
                        <a:buChar char="•"/>
                      </a:pPr>
                      <a:r>
                        <a:rPr lang="en-GB" sz="1400" b="0" dirty="0"/>
                        <a:t>Conduct HAZOP: To identify and address all induced and initiated risks associated with CAS L9 functionality.</a:t>
                      </a:r>
                    </a:p>
                    <a:p>
                      <a:pPr marL="285750" indent="-285750">
                        <a:buFont typeface="Arial" panose="020B0604020202020204" pitchFamily="34" charset="0"/>
                        <a:buChar char="•"/>
                      </a:pPr>
                      <a:r>
                        <a:rPr lang="en-GB" sz="1400" b="0" dirty="0"/>
                        <a:t>Implement Interim Safety Measures</a:t>
                      </a:r>
                    </a:p>
                  </a:txBody>
                  <a:tcPr anchor="ctr"/>
                </a:tc>
                <a:extLst>
                  <a:ext uri="{0D108BD9-81ED-4DB2-BD59-A6C34878D82A}">
                    <a16:rowId xmlns:a16="http://schemas.microsoft.com/office/drawing/2014/main" val="2371335307"/>
                  </a:ext>
                </a:extLst>
              </a:tr>
              <a:tr h="6451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400" b="1" dirty="0"/>
                        <a:t>BWE/CAT OEM Compliance to Fail To Safe Without Human Intervention (FTSWHI)  Risk: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t>The machine resumes normal operation automatically after a fault or event is cleared, without requiring a product specialist to declare it safe.</a:t>
                      </a:r>
                    </a:p>
                  </a:txBody>
                  <a:tcPr anchor="ctr"/>
                </a:tc>
                <a:tc>
                  <a:txBody>
                    <a:bodyPr/>
                    <a:lstStyle/>
                    <a:p>
                      <a:r>
                        <a:rPr lang="en-GB" sz="1400" b="0" dirty="0"/>
                        <a:t>CAS L9 can be activated on the machine. However, activation must be conditional upon the following:</a:t>
                      </a:r>
                    </a:p>
                    <a:p>
                      <a:pPr marL="285750" indent="-285750">
                        <a:buFont typeface="Arial" panose="020B0604020202020204" pitchFamily="34" charset="0"/>
                        <a:buChar char="•"/>
                      </a:pPr>
                      <a:r>
                        <a:rPr lang="en-GB" sz="1400" b="0" dirty="0"/>
                        <a:t>Conduct HAZOP: To identify and address all induced and initiated risks associated with CAS L9 functionality.</a:t>
                      </a:r>
                    </a:p>
                    <a:p>
                      <a:pPr marL="285750" indent="-285750">
                        <a:buFont typeface="Arial" panose="020B0604020202020204" pitchFamily="34" charset="0"/>
                        <a:buChar char="•"/>
                      </a:pPr>
                      <a:r>
                        <a:rPr lang="en-GB" sz="1400" b="0" dirty="0"/>
                        <a:t>Implement Interim Safety Measures</a:t>
                      </a:r>
                    </a:p>
                  </a:txBody>
                  <a:tcPr anchor="ctr"/>
                </a:tc>
                <a:extLst>
                  <a:ext uri="{0D108BD9-81ED-4DB2-BD59-A6C34878D82A}">
                    <a16:rowId xmlns:a16="http://schemas.microsoft.com/office/drawing/2014/main" val="2301663521"/>
                  </a:ext>
                </a:extLst>
              </a:tr>
              <a:tr h="7640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3</a:t>
                      </a:r>
                      <a:endParaRPr lang="en-ZA" sz="14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400" b="1" dirty="0"/>
                        <a:t>BWE/CAT OEM –Machine does not Motion Inhibit: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t>After the machine stops due to a </a:t>
                      </a:r>
                      <a:r>
                        <a:rPr lang="en-GB" sz="1400" b="0" dirty="0" err="1"/>
                        <a:t>CxD</a:t>
                      </a:r>
                      <a:r>
                        <a:rPr lang="en-GB" sz="1400" b="0" dirty="0"/>
                        <a:t> instruction or a FTSWHI event, motion inhibit is not active, allowing potential unintended movement.</a:t>
                      </a:r>
                      <a:endParaRPr lang="en-ZA" sz="1400" b="0" dirty="0"/>
                    </a:p>
                  </a:txBody>
                  <a:tcPr anchor="ctr"/>
                </a:tc>
                <a:tc>
                  <a:txBody>
                    <a:bodyPr/>
                    <a:lstStyle/>
                    <a:p>
                      <a:r>
                        <a:rPr lang="en-GB" sz="1400" b="0" dirty="0"/>
                        <a:t>CAS L9 can be activated on the machine. However, activation must be conditional upon the following:</a:t>
                      </a:r>
                    </a:p>
                    <a:p>
                      <a:pPr marL="285750" indent="-285750">
                        <a:buFont typeface="Arial" panose="020B0604020202020204" pitchFamily="34" charset="0"/>
                        <a:buChar char="•"/>
                      </a:pPr>
                      <a:r>
                        <a:rPr lang="en-GB" sz="1400" b="0" dirty="0"/>
                        <a:t>Conduct HAZOP: To identify and address all induced and initiated risks associated with CAS L9 functionality.</a:t>
                      </a:r>
                    </a:p>
                    <a:p>
                      <a:pPr marL="285750" indent="-285750">
                        <a:buFont typeface="Arial" panose="020B0604020202020204" pitchFamily="34" charset="0"/>
                        <a:buChar char="•"/>
                      </a:pPr>
                      <a:r>
                        <a:rPr lang="en-GB" sz="1400" b="0" dirty="0"/>
                        <a:t>Implement Interim Safety Measures</a:t>
                      </a:r>
                    </a:p>
                  </a:txBody>
                  <a:tcPr anchor="ctr"/>
                </a:tc>
                <a:extLst>
                  <a:ext uri="{0D108BD9-81ED-4DB2-BD59-A6C34878D82A}">
                    <a16:rowId xmlns:a16="http://schemas.microsoft.com/office/drawing/2014/main" val="2558097491"/>
                  </a:ext>
                </a:extLst>
              </a:tr>
              <a:tr h="1239435">
                <a:tc>
                  <a:txBody>
                    <a:bodyPr/>
                    <a:lstStyle/>
                    <a:p>
                      <a:pPr algn="ctr"/>
                      <a:r>
                        <a:rPr lang="en-GB" sz="1400" b="1" dirty="0"/>
                        <a:t>4</a:t>
                      </a:r>
                      <a:endParaRPr lang="en-ZA" sz="1400" b="1" dirty="0"/>
                    </a:p>
                  </a:txBody>
                  <a:tcPr anchor="ctr"/>
                </a:tc>
                <a:tc>
                  <a:txBody>
                    <a:bodyPr/>
                    <a:lstStyle/>
                    <a:p>
                      <a:r>
                        <a:rPr lang="en-ZA" sz="1400" b="1" dirty="0"/>
                        <a:t>Bell Trucks OEM Compliance to Fail To Safe Without </a:t>
                      </a:r>
                      <a:r>
                        <a:rPr lang="en-ZA" sz="1400" b="1" dirty="0" err="1"/>
                        <a:t>Humen</a:t>
                      </a:r>
                      <a:r>
                        <a:rPr lang="en-ZA" sz="1400" b="1" dirty="0"/>
                        <a:t> Intervention ( FTSWHI) Risk: </a:t>
                      </a:r>
                    </a:p>
                    <a:p>
                      <a:r>
                        <a:rPr lang="en-GB" sz="1400" b="0" dirty="0"/>
                        <a:t>The machine does not support a controlled stop. Instead, it performs an emergency stop, applies brakes, and shuts down the engine immediately—bypassing the standard 4-step safety process:</a:t>
                      </a:r>
                    </a:p>
                    <a:p>
                      <a:r>
                        <a:rPr lang="en-GB" sz="1400" b="0" dirty="0"/>
                        <a:t>Step 1 – Initiator</a:t>
                      </a:r>
                    </a:p>
                    <a:p>
                      <a:r>
                        <a:rPr lang="en-GB" sz="1400" b="0" dirty="0"/>
                        <a:t>Step 2 – Bring vehicle to a safe stop</a:t>
                      </a:r>
                    </a:p>
                    <a:p>
                      <a:r>
                        <a:rPr lang="en-GB" sz="1400" b="0" dirty="0"/>
                        <a:t>Step 3 – </a:t>
                      </a:r>
                      <a:r>
                        <a:rPr lang="en-GB" sz="1400" b="0" dirty="0" err="1"/>
                        <a:t>Safepark</a:t>
                      </a:r>
                      <a:endParaRPr lang="en-GB" sz="1400" b="0" dirty="0"/>
                    </a:p>
                    <a:p>
                      <a:r>
                        <a:rPr lang="en-GB" sz="1400" b="0" dirty="0"/>
                        <a:t>Step 4 – Reactivation process</a:t>
                      </a:r>
                      <a:endParaRPr lang="en-ZA" sz="1400" dirty="0"/>
                    </a:p>
                  </a:txBody>
                  <a:tcPr anchor="ctr"/>
                </a:tc>
                <a:tc>
                  <a:txBody>
                    <a:bodyPr/>
                    <a:lstStyle/>
                    <a:p>
                      <a:r>
                        <a:rPr lang="en-GB" sz="1400" b="0" dirty="0"/>
                        <a:t>CAS L9 can be activated on the machine. However, activation must be conditional upon the following:</a:t>
                      </a:r>
                    </a:p>
                    <a:p>
                      <a:pPr marL="285750" indent="-285750">
                        <a:buFont typeface="Arial" panose="020B0604020202020204" pitchFamily="34" charset="0"/>
                        <a:buChar char="•"/>
                      </a:pPr>
                      <a:r>
                        <a:rPr lang="en-GB" sz="1400" b="0" dirty="0"/>
                        <a:t>Conduct HAZOP: To identify and address all induced and initiated risks associated with CAS L9 functionality.</a:t>
                      </a:r>
                    </a:p>
                    <a:p>
                      <a:pPr marL="285750" indent="-285750">
                        <a:buFont typeface="Arial" panose="020B0604020202020204" pitchFamily="34" charset="0"/>
                        <a:buChar char="•"/>
                      </a:pPr>
                      <a:r>
                        <a:rPr lang="en-GB" sz="1400" b="0" dirty="0"/>
                        <a:t>Implement Interim Safety Measures</a:t>
                      </a:r>
                    </a:p>
                    <a:p>
                      <a:endParaRPr lang="en-ZA" sz="1400" dirty="0"/>
                    </a:p>
                  </a:txBody>
                  <a:tcPr anchor="ctr"/>
                </a:tc>
                <a:extLst>
                  <a:ext uri="{0D108BD9-81ED-4DB2-BD59-A6C34878D82A}">
                    <a16:rowId xmlns:a16="http://schemas.microsoft.com/office/drawing/2014/main" val="606914277"/>
                  </a:ext>
                </a:extLst>
              </a:tr>
            </a:tbl>
          </a:graphicData>
        </a:graphic>
      </p:graphicFrame>
    </p:spTree>
    <p:extLst>
      <p:ext uri="{BB962C8B-B14F-4D97-AF65-F5344CB8AC3E}">
        <p14:creationId xmlns:p14="http://schemas.microsoft.com/office/powerpoint/2010/main" val="2407061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DCBE5-6D95-4011-B20B-84745B331B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6B2553-3A83-8FD3-AC3F-32FE2B22AB3A}"/>
              </a:ext>
            </a:extLst>
          </p:cNvPr>
          <p:cNvSpPr>
            <a:spLocks noGrp="1"/>
          </p:cNvSpPr>
          <p:nvPr>
            <p:ph type="title"/>
          </p:nvPr>
        </p:nvSpPr>
        <p:spPr/>
        <p:txBody>
          <a:bodyPr/>
          <a:lstStyle/>
          <a:p>
            <a:r>
              <a:rPr lang="en-GB"/>
              <a:t>Risk and Challenges</a:t>
            </a:r>
            <a:endParaRPr lang="en-ZA"/>
          </a:p>
        </p:txBody>
      </p:sp>
      <p:graphicFrame>
        <p:nvGraphicFramePr>
          <p:cNvPr id="6" name="Table 5">
            <a:extLst>
              <a:ext uri="{FF2B5EF4-FFF2-40B4-BE49-F238E27FC236}">
                <a16:creationId xmlns:a16="http://schemas.microsoft.com/office/drawing/2014/main" id="{B7D9A3BD-C678-1A81-C983-ABAB19A62E36}"/>
              </a:ext>
            </a:extLst>
          </p:cNvPr>
          <p:cNvGraphicFramePr>
            <a:graphicFrameLocks noGrp="1"/>
          </p:cNvGraphicFramePr>
          <p:nvPr>
            <p:extLst>
              <p:ext uri="{D42A27DB-BD31-4B8C-83A1-F6EECF244321}">
                <p14:modId xmlns:p14="http://schemas.microsoft.com/office/powerpoint/2010/main" val="329393356"/>
              </p:ext>
            </p:extLst>
          </p:nvPr>
        </p:nvGraphicFramePr>
        <p:xfrm>
          <a:off x="104955" y="572690"/>
          <a:ext cx="11920269" cy="5133772"/>
        </p:xfrm>
        <a:graphic>
          <a:graphicData uri="http://schemas.openxmlformats.org/drawingml/2006/table">
            <a:tbl>
              <a:tblPr firstRow="1" bandRow="1">
                <a:tableStyleId>{5C22544A-7EE6-4342-B048-85BDC9FD1C3A}</a:tableStyleId>
              </a:tblPr>
              <a:tblGrid>
                <a:gridCol w="419027">
                  <a:extLst>
                    <a:ext uri="{9D8B030D-6E8A-4147-A177-3AD203B41FA5}">
                      <a16:colId xmlns:a16="http://schemas.microsoft.com/office/drawing/2014/main" val="2323402784"/>
                    </a:ext>
                  </a:extLst>
                </a:gridCol>
                <a:gridCol w="7527819">
                  <a:extLst>
                    <a:ext uri="{9D8B030D-6E8A-4147-A177-3AD203B41FA5}">
                      <a16:colId xmlns:a16="http://schemas.microsoft.com/office/drawing/2014/main" val="1050666953"/>
                    </a:ext>
                  </a:extLst>
                </a:gridCol>
                <a:gridCol w="3973423">
                  <a:extLst>
                    <a:ext uri="{9D8B030D-6E8A-4147-A177-3AD203B41FA5}">
                      <a16:colId xmlns:a16="http://schemas.microsoft.com/office/drawing/2014/main" val="1755105010"/>
                    </a:ext>
                  </a:extLst>
                </a:gridCol>
              </a:tblGrid>
              <a:tr h="470470">
                <a:tc>
                  <a:txBody>
                    <a:bodyPr/>
                    <a:lstStyle/>
                    <a:p>
                      <a:r>
                        <a:rPr lang="en-GB" dirty="0"/>
                        <a:t>#</a:t>
                      </a:r>
                      <a:endParaRPr lang="en-ZA" dirty="0"/>
                    </a:p>
                  </a:txBody>
                  <a:tcPr/>
                </a:tc>
                <a:tc>
                  <a:txBody>
                    <a:bodyPr/>
                    <a:lstStyle/>
                    <a:p>
                      <a:r>
                        <a:rPr lang="en-ZA"/>
                        <a:t>Risk/Challenge</a:t>
                      </a:r>
                    </a:p>
                  </a:txBody>
                  <a:tcPr/>
                </a:tc>
                <a:tc>
                  <a:txBody>
                    <a:bodyPr/>
                    <a:lstStyle/>
                    <a:p>
                      <a:r>
                        <a:rPr lang="en-ZA"/>
                        <a:t>Mitigation/Action</a:t>
                      </a:r>
                    </a:p>
                  </a:txBody>
                  <a:tcPr/>
                </a:tc>
                <a:extLst>
                  <a:ext uri="{0D108BD9-81ED-4DB2-BD59-A6C34878D82A}">
                    <a16:rowId xmlns:a16="http://schemas.microsoft.com/office/drawing/2014/main" val="1538551693"/>
                  </a:ext>
                </a:extLst>
              </a:tr>
              <a:tr h="655297">
                <a:tc>
                  <a:txBody>
                    <a:bodyPr/>
                    <a:lstStyle/>
                    <a:p>
                      <a:pPr algn="ctr"/>
                      <a:r>
                        <a:rPr lang="en-GB" sz="1400" b="1" dirty="0"/>
                        <a:t>5</a:t>
                      </a:r>
                      <a:endParaRPr lang="en-ZA" sz="1400" b="1" dirty="0"/>
                    </a:p>
                  </a:txBody>
                  <a:tcPr anchor="ctr"/>
                </a:tc>
                <a:tc>
                  <a:txBody>
                    <a:bodyPr/>
                    <a:lstStyle/>
                    <a:p>
                      <a:r>
                        <a:rPr lang="en-ZA" sz="1400" dirty="0"/>
                        <a:t>Resource Availability</a:t>
                      </a:r>
                      <a:r>
                        <a:rPr lang="en-ZA" sz="1400" b="0" dirty="0"/>
                        <a:t>: </a:t>
                      </a:r>
                      <a:r>
                        <a:rPr lang="en-GB" sz="1400" b="0" dirty="0"/>
                        <a:t>Availability of skilled resources for both installation/activation and maintenance activities.</a:t>
                      </a:r>
                      <a:endParaRPr lang="en-ZA" sz="1400" b="0" dirty="0"/>
                    </a:p>
                  </a:txBody>
                  <a:tcPr anchor="ctr"/>
                </a:tc>
                <a:tc>
                  <a:txBody>
                    <a:bodyPr/>
                    <a:lstStyle/>
                    <a:p>
                      <a:r>
                        <a:rPr lang="en-GB" sz="1400" b="0"/>
                        <a:t>CxD and OEM supplier resources to be increased for the installation and activation period , as the issues will increase as more equipment come online</a:t>
                      </a:r>
                    </a:p>
                  </a:txBody>
                  <a:tcPr anchor="ctr"/>
                </a:tc>
                <a:extLst>
                  <a:ext uri="{0D108BD9-81ED-4DB2-BD59-A6C34878D82A}">
                    <a16:rowId xmlns:a16="http://schemas.microsoft.com/office/drawing/2014/main" val="2371335307"/>
                  </a:ext>
                </a:extLst>
              </a:tr>
              <a:tr h="655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6</a:t>
                      </a:r>
                      <a:endParaRPr lang="en-ZA" sz="14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t>Availability of critical equipment and spare parts required for operational continuity, maintenance, and emergency response.</a:t>
                      </a:r>
                      <a:endParaRPr lang="en-ZA" sz="1400" b="0" dirty="0"/>
                    </a:p>
                  </a:txBody>
                  <a:tcPr anchor="ctr"/>
                </a:tc>
                <a:tc>
                  <a:txBody>
                    <a:bodyPr/>
                    <a:lstStyle/>
                    <a:p>
                      <a:r>
                        <a:rPr lang="en-GB" sz="1400" b="0"/>
                        <a:t>Stores process and availability of equipment at the installation, activation site</a:t>
                      </a:r>
                    </a:p>
                  </a:txBody>
                  <a:tcPr anchor="ctr"/>
                </a:tc>
                <a:extLst>
                  <a:ext uri="{0D108BD9-81ED-4DB2-BD59-A6C34878D82A}">
                    <a16:rowId xmlns:a16="http://schemas.microsoft.com/office/drawing/2014/main" val="2301663521"/>
                  </a:ext>
                </a:extLst>
              </a:tr>
              <a:tr h="655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7</a:t>
                      </a:r>
                      <a:endParaRPr lang="en-ZA" sz="14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t>Installation activation and COC standards : Meeting set standards on activation for the system or machine in question</a:t>
                      </a:r>
                      <a:endParaRPr lang="en-ZA" sz="1400" b="0" dirty="0"/>
                    </a:p>
                  </a:txBody>
                  <a:tcPr anchor="ctr"/>
                </a:tc>
                <a:tc>
                  <a:txBody>
                    <a:bodyPr/>
                    <a:lstStyle/>
                    <a:p>
                      <a:r>
                        <a:rPr lang="en-ZA" sz="1400" dirty="0"/>
                        <a:t>Change-management ,  audits and corrective action</a:t>
                      </a:r>
                    </a:p>
                  </a:txBody>
                  <a:tcPr anchor="ctr"/>
                </a:tc>
                <a:extLst>
                  <a:ext uri="{0D108BD9-81ED-4DB2-BD59-A6C34878D82A}">
                    <a16:rowId xmlns:a16="http://schemas.microsoft.com/office/drawing/2014/main" val="2558097491"/>
                  </a:ext>
                </a:extLst>
              </a:tr>
              <a:tr h="655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t>8</a:t>
                      </a:r>
                      <a:endParaRPr lang="en-ZA" sz="14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400" dirty="0"/>
                        <a:t>Machine and Operator availability to do Tests, COC and signoff.</a:t>
                      </a:r>
                    </a:p>
                  </a:txBody>
                  <a:tcPr anchor="ctr"/>
                </a:tc>
                <a:tc>
                  <a:txBody>
                    <a:bodyPr/>
                    <a:lstStyle/>
                    <a:p>
                      <a:r>
                        <a:rPr lang="en-GB" sz="1400" b="0" dirty="0"/>
                        <a:t>Dedicated responsible person per area to ensure availability of equipment and operators</a:t>
                      </a:r>
                      <a:endParaRPr lang="en-ZA" sz="1400" b="0" dirty="0"/>
                    </a:p>
                  </a:txBody>
                  <a:tcPr anchor="ctr"/>
                </a:tc>
                <a:extLst>
                  <a:ext uri="{0D108BD9-81ED-4DB2-BD59-A6C34878D82A}">
                    <a16:rowId xmlns:a16="http://schemas.microsoft.com/office/drawing/2014/main" val="606914277"/>
                  </a:ext>
                </a:extLst>
              </a:tr>
              <a:tr h="655297">
                <a:tc>
                  <a:txBody>
                    <a:bodyPr/>
                    <a:lstStyle/>
                    <a:p>
                      <a:pPr algn="ctr"/>
                      <a:r>
                        <a:rPr lang="en-GB" sz="1400" b="1" dirty="0"/>
                        <a:t>9</a:t>
                      </a:r>
                      <a:endParaRPr lang="en-ZA" sz="1400" b="1" dirty="0"/>
                    </a:p>
                  </a:txBody>
                  <a:tcPr anchor="ctr"/>
                </a:tc>
                <a:tc>
                  <a:txBody>
                    <a:bodyPr/>
                    <a:lstStyle/>
                    <a:p>
                      <a:r>
                        <a:rPr lang="en-ZA" sz="1400" dirty="0"/>
                        <a:t>EMI ( Electromagnetic Interference) , Risk as it may interfere with CPS Equipment</a:t>
                      </a:r>
                    </a:p>
                  </a:txBody>
                  <a:tcPr anchor="ctr"/>
                </a:tc>
                <a:tc>
                  <a:txBody>
                    <a:bodyPr/>
                    <a:lstStyle/>
                    <a:p>
                      <a:r>
                        <a:rPr lang="en-ZA" sz="1400" dirty="0"/>
                        <a:t>Installation standards adhere to and tests to be conducted when EMI is picked up.</a:t>
                      </a:r>
                    </a:p>
                  </a:txBody>
                  <a:tcPr anchor="ctr"/>
                </a:tc>
                <a:extLst>
                  <a:ext uri="{0D108BD9-81ED-4DB2-BD59-A6C34878D82A}">
                    <a16:rowId xmlns:a16="http://schemas.microsoft.com/office/drawing/2014/main" val="3014064141"/>
                  </a:ext>
                </a:extLst>
              </a:tr>
              <a:tr h="655297">
                <a:tc>
                  <a:txBody>
                    <a:bodyPr/>
                    <a:lstStyle/>
                    <a:p>
                      <a:pPr algn="ctr"/>
                      <a:r>
                        <a:rPr lang="en-GB" sz="1400" b="1" dirty="0"/>
                        <a:t>10</a:t>
                      </a:r>
                      <a:endParaRPr lang="en-ZA" sz="1400" b="1" dirty="0"/>
                    </a:p>
                  </a:txBody>
                  <a:tcPr anchor="ctr"/>
                </a:tc>
                <a:tc>
                  <a:txBody>
                    <a:bodyPr/>
                    <a:lstStyle/>
                    <a:p>
                      <a:r>
                        <a:rPr lang="en-ZA" sz="1400" dirty="0"/>
                        <a:t>Increase in technical and operational issues as the activation levels increase.</a:t>
                      </a:r>
                    </a:p>
                  </a:txBody>
                  <a:tcPr anchor="ctr"/>
                </a:tc>
                <a:tc>
                  <a:txBody>
                    <a:bodyPr/>
                    <a:lstStyle/>
                    <a:p>
                      <a:r>
                        <a:rPr lang="en-ZA" sz="1400" dirty="0"/>
                        <a:t>Investigate and address new technical issues as they arise.</a:t>
                      </a:r>
                    </a:p>
                  </a:txBody>
                  <a:tcPr anchor="ctr"/>
                </a:tc>
                <a:extLst>
                  <a:ext uri="{0D108BD9-81ED-4DB2-BD59-A6C34878D82A}">
                    <a16:rowId xmlns:a16="http://schemas.microsoft.com/office/drawing/2014/main" val="1043325739"/>
                  </a:ext>
                </a:extLst>
              </a:tr>
              <a:tr h="655297">
                <a:tc>
                  <a:txBody>
                    <a:bodyPr/>
                    <a:lstStyle/>
                    <a:p>
                      <a:pPr algn="ctr"/>
                      <a:r>
                        <a:rPr lang="en-GB" sz="1400" b="1" dirty="0"/>
                        <a:t>11</a:t>
                      </a:r>
                      <a:endParaRPr lang="en-ZA" sz="1400" b="1" dirty="0"/>
                    </a:p>
                  </a:txBody>
                  <a:tcPr anchor="ctr"/>
                </a:tc>
                <a:tc>
                  <a:txBody>
                    <a:bodyPr/>
                    <a:lstStyle/>
                    <a:p>
                      <a:r>
                        <a:rPr lang="en-ZA" sz="1400" dirty="0"/>
                        <a:t>Resistance to change and accepting the CPS system.</a:t>
                      </a:r>
                    </a:p>
                  </a:txBody>
                  <a:tcPr anchor="ctr"/>
                </a:tc>
                <a:tc>
                  <a:txBody>
                    <a:bodyPr/>
                    <a:lstStyle/>
                    <a:p>
                      <a:r>
                        <a:rPr lang="en-ZA" sz="1400" dirty="0"/>
                        <a:t>Change-management sessions to be intensified during the activation process and thereafter.</a:t>
                      </a:r>
                    </a:p>
                  </a:txBody>
                  <a:tcPr anchor="ctr"/>
                </a:tc>
                <a:extLst>
                  <a:ext uri="{0D108BD9-81ED-4DB2-BD59-A6C34878D82A}">
                    <a16:rowId xmlns:a16="http://schemas.microsoft.com/office/drawing/2014/main" val="3101398554"/>
                  </a:ext>
                </a:extLst>
              </a:tr>
            </a:tbl>
          </a:graphicData>
        </a:graphic>
      </p:graphicFrame>
    </p:spTree>
    <p:extLst>
      <p:ext uri="{BB962C8B-B14F-4D97-AF65-F5344CB8AC3E}">
        <p14:creationId xmlns:p14="http://schemas.microsoft.com/office/powerpoint/2010/main" val="811858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4BA86-29F8-47D1-6947-9861EBF6E83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CFE780-9CA0-C18F-9AA0-23DC68D19EA7}"/>
              </a:ext>
            </a:extLst>
          </p:cNvPr>
          <p:cNvSpPr txBox="1"/>
          <p:nvPr/>
        </p:nvSpPr>
        <p:spPr>
          <a:xfrm>
            <a:off x="451499" y="5260341"/>
            <a:ext cx="6549375" cy="592791"/>
          </a:xfrm>
          <a:prstGeom prst="rect">
            <a:avLst/>
          </a:prstGeom>
          <a:noFill/>
        </p:spPr>
        <p:txBody>
          <a:bodyPr wrap="square" lIns="91440" tIns="45720" rIns="91440" bIns="45720" rtlCol="0" anchor="ctr">
            <a:spAutoFit/>
          </a:bodyPr>
          <a:lstStyle/>
          <a:p>
            <a:pPr lvl="0" defTabSz="457200">
              <a:lnSpc>
                <a:spcPct val="90000"/>
              </a:lnSpc>
              <a:defRPr/>
            </a:pPr>
            <a:r>
              <a:rPr lang="en-GB" sz="3600" b="1" noProof="0">
                <a:solidFill>
                  <a:schemeClr val="bg1"/>
                </a:solidFill>
              </a:rPr>
              <a:t>The Way Forward</a:t>
            </a:r>
            <a:endParaRPr kumimoji="0" lang="en-US" sz="3200" b="1" i="0" u="none" strike="noStrike" kern="1200" cap="none" spc="0" normalizeH="0" baseline="0" noProof="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249165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C9239-3A31-341D-417A-4C861BA8FA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943FBA-17F7-4EE8-A132-7DA56AD0D46C}"/>
              </a:ext>
            </a:extLst>
          </p:cNvPr>
          <p:cNvSpPr>
            <a:spLocks noGrp="1"/>
          </p:cNvSpPr>
          <p:nvPr>
            <p:ph type="title"/>
          </p:nvPr>
        </p:nvSpPr>
        <p:spPr/>
        <p:txBody>
          <a:bodyPr/>
          <a:lstStyle/>
          <a:p>
            <a:r>
              <a:rPr lang="en-GB"/>
              <a:t>Immediate Next Steps</a:t>
            </a:r>
            <a:endParaRPr lang="en-ZA"/>
          </a:p>
        </p:txBody>
      </p:sp>
      <p:graphicFrame>
        <p:nvGraphicFramePr>
          <p:cNvPr id="6" name="Table 5">
            <a:extLst>
              <a:ext uri="{FF2B5EF4-FFF2-40B4-BE49-F238E27FC236}">
                <a16:creationId xmlns:a16="http://schemas.microsoft.com/office/drawing/2014/main" id="{E7870002-DA0D-AEFD-BFC2-5F87F9C04180}"/>
              </a:ext>
            </a:extLst>
          </p:cNvPr>
          <p:cNvGraphicFramePr>
            <a:graphicFrameLocks noGrp="1"/>
          </p:cNvGraphicFramePr>
          <p:nvPr>
            <p:extLst>
              <p:ext uri="{D42A27DB-BD31-4B8C-83A1-F6EECF244321}">
                <p14:modId xmlns:p14="http://schemas.microsoft.com/office/powerpoint/2010/main" val="4021486289"/>
              </p:ext>
            </p:extLst>
          </p:nvPr>
        </p:nvGraphicFramePr>
        <p:xfrm>
          <a:off x="104957" y="575827"/>
          <a:ext cx="11920268" cy="4872308"/>
        </p:xfrm>
        <a:graphic>
          <a:graphicData uri="http://schemas.openxmlformats.org/drawingml/2006/table">
            <a:tbl>
              <a:tblPr firstRow="1" bandRow="1">
                <a:tableStyleId>{5C22544A-7EE6-4342-B048-85BDC9FD1C3A}</a:tableStyleId>
              </a:tblPr>
              <a:tblGrid>
                <a:gridCol w="367654">
                  <a:extLst>
                    <a:ext uri="{9D8B030D-6E8A-4147-A177-3AD203B41FA5}">
                      <a16:colId xmlns:a16="http://schemas.microsoft.com/office/drawing/2014/main" val="2358453021"/>
                    </a:ext>
                  </a:extLst>
                </a:gridCol>
                <a:gridCol w="6791218">
                  <a:extLst>
                    <a:ext uri="{9D8B030D-6E8A-4147-A177-3AD203B41FA5}">
                      <a16:colId xmlns:a16="http://schemas.microsoft.com/office/drawing/2014/main" val="649069777"/>
                    </a:ext>
                  </a:extLst>
                </a:gridCol>
                <a:gridCol w="2380698">
                  <a:extLst>
                    <a:ext uri="{9D8B030D-6E8A-4147-A177-3AD203B41FA5}">
                      <a16:colId xmlns:a16="http://schemas.microsoft.com/office/drawing/2014/main" val="2996478418"/>
                    </a:ext>
                  </a:extLst>
                </a:gridCol>
                <a:gridCol w="2380698">
                  <a:extLst>
                    <a:ext uri="{9D8B030D-6E8A-4147-A177-3AD203B41FA5}">
                      <a16:colId xmlns:a16="http://schemas.microsoft.com/office/drawing/2014/main" val="1634465605"/>
                    </a:ext>
                  </a:extLst>
                </a:gridCol>
              </a:tblGrid>
              <a:tr h="379670">
                <a:tc>
                  <a:txBody>
                    <a:bodyPr/>
                    <a:lstStyle/>
                    <a:p>
                      <a:pPr algn="ctr"/>
                      <a:r>
                        <a:rPr lang="en-GB" dirty="0"/>
                        <a:t>#</a:t>
                      </a:r>
                      <a:endParaRPr lang="en-ZA" dirty="0"/>
                    </a:p>
                  </a:txBody>
                  <a:tcPr/>
                </a:tc>
                <a:tc>
                  <a:txBody>
                    <a:bodyPr/>
                    <a:lstStyle/>
                    <a:p>
                      <a:pPr algn="ctr"/>
                      <a:r>
                        <a:rPr lang="en-ZA" dirty="0"/>
                        <a:t>Action</a:t>
                      </a:r>
                    </a:p>
                  </a:txBody>
                  <a:tcPr/>
                </a:tc>
                <a:tc>
                  <a:txBody>
                    <a:bodyPr/>
                    <a:lstStyle/>
                    <a:p>
                      <a:pPr algn="ctr"/>
                      <a:r>
                        <a:rPr lang="en-ZA" dirty="0"/>
                        <a:t>By Who</a:t>
                      </a:r>
                    </a:p>
                  </a:txBody>
                  <a:tcPr/>
                </a:tc>
                <a:tc>
                  <a:txBody>
                    <a:bodyPr/>
                    <a:lstStyle/>
                    <a:p>
                      <a:pPr algn="ctr"/>
                      <a:r>
                        <a:rPr lang="en-ZA" dirty="0"/>
                        <a:t>By When</a:t>
                      </a:r>
                    </a:p>
                  </a:txBody>
                  <a:tcPr/>
                </a:tc>
                <a:extLst>
                  <a:ext uri="{0D108BD9-81ED-4DB2-BD59-A6C34878D82A}">
                    <a16:rowId xmlns:a16="http://schemas.microsoft.com/office/drawing/2014/main" val="3413203932"/>
                  </a:ext>
                </a:extLst>
              </a:tr>
              <a:tr h="748773">
                <a:tc>
                  <a:txBody>
                    <a:bodyPr/>
                    <a:lstStyle/>
                    <a:p>
                      <a:pPr algn="ctr"/>
                      <a:r>
                        <a:rPr lang="en-GB" sz="1400" b="1" dirty="0"/>
                        <a:t>1</a:t>
                      </a:r>
                      <a:endParaRPr lang="en-ZA" sz="1400" b="1" dirty="0"/>
                    </a:p>
                  </a:txBody>
                  <a:tcPr anchor="ctr"/>
                </a:tc>
                <a:tc>
                  <a:txBody>
                    <a:bodyPr/>
                    <a:lstStyle/>
                    <a:p>
                      <a:r>
                        <a:rPr lang="en-US" sz="1400" dirty="0"/>
                        <a:t>Securing OEM Resources on site.</a:t>
                      </a:r>
                      <a:endParaRPr lang="en-ZA" sz="1400" dirty="0"/>
                    </a:p>
                  </a:txBody>
                  <a:tcPr anchor="ctr"/>
                </a:tc>
                <a:tc>
                  <a:txBody>
                    <a:bodyPr/>
                    <a:lstStyle/>
                    <a:p>
                      <a:pPr algn="ctr"/>
                      <a:r>
                        <a:rPr lang="en-US" sz="1400" dirty="0"/>
                        <a:t>H van Niekerk</a:t>
                      </a:r>
                      <a:endParaRPr lang="en-ZA" sz="1400" dirty="0"/>
                    </a:p>
                  </a:txBody>
                  <a:tcPr anchor="ctr"/>
                </a:tc>
                <a:tc>
                  <a:txBody>
                    <a:bodyPr/>
                    <a:lstStyle/>
                    <a:p>
                      <a:pPr algn="ctr"/>
                      <a:r>
                        <a:rPr lang="en-US" sz="1400" dirty="0"/>
                        <a:t>31 Oct 2025</a:t>
                      </a:r>
                      <a:endParaRPr lang="en-ZA" sz="1400" dirty="0"/>
                    </a:p>
                  </a:txBody>
                  <a:tcPr anchor="ctr"/>
                </a:tc>
                <a:extLst>
                  <a:ext uri="{0D108BD9-81ED-4DB2-BD59-A6C34878D82A}">
                    <a16:rowId xmlns:a16="http://schemas.microsoft.com/office/drawing/2014/main" val="3079972647"/>
                  </a:ext>
                </a:extLst>
              </a:tr>
              <a:tr h="748773">
                <a:tc>
                  <a:txBody>
                    <a:bodyPr/>
                    <a:lstStyle/>
                    <a:p>
                      <a:pPr algn="ctr"/>
                      <a:r>
                        <a:rPr lang="en-GB" sz="1400" b="1" dirty="0"/>
                        <a:t>2</a:t>
                      </a:r>
                      <a:endParaRPr lang="en-ZA" sz="1400" b="1" dirty="0"/>
                    </a:p>
                  </a:txBody>
                  <a:tcPr anchor="ctr"/>
                </a:tc>
                <a:tc>
                  <a:txBody>
                    <a:bodyPr/>
                    <a:lstStyle/>
                    <a:p>
                      <a:r>
                        <a:rPr lang="en-US" sz="1400" dirty="0"/>
                        <a:t>Complete LDV alternator upgrades.</a:t>
                      </a:r>
                      <a:endParaRPr lang="en-ZA" sz="1400" dirty="0"/>
                    </a:p>
                  </a:txBody>
                  <a:tcPr anchor="ctr"/>
                </a:tc>
                <a:tc>
                  <a:txBody>
                    <a:bodyPr/>
                    <a:lstStyle/>
                    <a:p>
                      <a:pPr algn="ctr"/>
                      <a:r>
                        <a:rPr lang="en-US" sz="1400" dirty="0"/>
                        <a:t>H van Niekerk</a:t>
                      </a:r>
                      <a:endParaRPr lang="en-ZA" sz="1400" dirty="0"/>
                    </a:p>
                  </a:txBody>
                  <a:tcPr anchor="ctr"/>
                </a:tc>
                <a:tc>
                  <a:txBody>
                    <a:bodyPr/>
                    <a:lstStyle/>
                    <a:p>
                      <a:pPr algn="ctr"/>
                      <a:r>
                        <a:rPr lang="en-US" sz="1400" dirty="0"/>
                        <a:t>15 Dec 2025</a:t>
                      </a:r>
                      <a:endParaRPr lang="en-ZA" sz="1400" dirty="0"/>
                    </a:p>
                  </a:txBody>
                  <a:tcPr anchor="ctr"/>
                </a:tc>
                <a:extLst>
                  <a:ext uri="{0D108BD9-81ED-4DB2-BD59-A6C34878D82A}">
                    <a16:rowId xmlns:a16="http://schemas.microsoft.com/office/drawing/2014/main" val="3194411755"/>
                  </a:ext>
                </a:extLst>
              </a:tr>
              <a:tr h="748773">
                <a:tc>
                  <a:txBody>
                    <a:bodyPr/>
                    <a:lstStyle/>
                    <a:p>
                      <a:pPr algn="ctr"/>
                      <a:r>
                        <a:rPr lang="en-GB" sz="1400" b="1" dirty="0"/>
                        <a:t>3</a:t>
                      </a:r>
                      <a:endParaRPr lang="en-ZA" sz="1400" b="1" dirty="0"/>
                    </a:p>
                  </a:txBody>
                  <a:tcPr anchor="ctr"/>
                </a:tc>
                <a:tc>
                  <a:txBody>
                    <a:bodyPr/>
                    <a:lstStyle/>
                    <a:p>
                      <a:r>
                        <a:rPr lang="en-US" sz="1400" dirty="0"/>
                        <a:t>Feedback from BELL and CAT/BWE.</a:t>
                      </a:r>
                      <a:endParaRPr lang="en-ZA" sz="1400" dirty="0"/>
                    </a:p>
                  </a:txBody>
                  <a:tcPr anchor="ctr"/>
                </a:tc>
                <a:tc>
                  <a:txBody>
                    <a:bodyPr/>
                    <a:lstStyle/>
                    <a:p>
                      <a:pPr algn="ctr"/>
                      <a:r>
                        <a:rPr lang="en-US" sz="1400" dirty="0"/>
                        <a:t>H van Niekerk / M Bester</a:t>
                      </a:r>
                      <a:endParaRPr lang="en-ZA" sz="1400" dirty="0"/>
                    </a:p>
                  </a:txBody>
                  <a:tcPr anchor="ctr"/>
                </a:tc>
                <a:tc>
                  <a:txBody>
                    <a:bodyPr/>
                    <a:lstStyle/>
                    <a:p>
                      <a:pPr algn="ctr"/>
                      <a:r>
                        <a:rPr lang="en-US" sz="1400" dirty="0"/>
                        <a:t>31 Oct 2025</a:t>
                      </a:r>
                      <a:endParaRPr lang="en-ZA" sz="1400" dirty="0"/>
                    </a:p>
                  </a:txBody>
                  <a:tcPr anchor="ctr"/>
                </a:tc>
                <a:extLst>
                  <a:ext uri="{0D108BD9-81ED-4DB2-BD59-A6C34878D82A}">
                    <a16:rowId xmlns:a16="http://schemas.microsoft.com/office/drawing/2014/main" val="3153990517"/>
                  </a:ext>
                </a:extLst>
              </a:tr>
              <a:tr h="748773">
                <a:tc>
                  <a:txBody>
                    <a:bodyPr/>
                    <a:lstStyle/>
                    <a:p>
                      <a:pPr algn="ctr"/>
                      <a:r>
                        <a:rPr lang="en-GB" sz="1400" b="1" dirty="0"/>
                        <a:t>4</a:t>
                      </a:r>
                      <a:endParaRPr lang="en-ZA" sz="1400" b="1" dirty="0"/>
                    </a:p>
                  </a:txBody>
                  <a:tcPr anchor="ctr"/>
                </a:tc>
                <a:tc>
                  <a:txBody>
                    <a:bodyPr/>
                    <a:lstStyle/>
                    <a:p>
                      <a:r>
                        <a:rPr lang="en-US" sz="1400" dirty="0"/>
                        <a:t>Continuous Change Management.</a:t>
                      </a:r>
                      <a:endParaRPr lang="en-ZA" sz="1400" dirty="0"/>
                    </a:p>
                  </a:txBody>
                  <a:tcPr anchor="ctr"/>
                </a:tc>
                <a:tc>
                  <a:txBody>
                    <a:bodyPr/>
                    <a:lstStyle/>
                    <a:p>
                      <a:pPr algn="ctr"/>
                      <a:r>
                        <a:rPr lang="en-US" sz="1400" dirty="0"/>
                        <a:t>H van Niekerk</a:t>
                      </a:r>
                      <a:endParaRPr lang="en-ZA" sz="1400" dirty="0"/>
                    </a:p>
                  </a:txBody>
                  <a:tcPr anchor="ctr"/>
                </a:tc>
                <a:tc>
                  <a:txBody>
                    <a:bodyPr/>
                    <a:lstStyle/>
                    <a:p>
                      <a:pPr algn="ctr"/>
                      <a:r>
                        <a:rPr lang="en-US" sz="1400" dirty="0"/>
                        <a:t>Ongoing</a:t>
                      </a:r>
                      <a:endParaRPr lang="en-ZA" sz="1400" dirty="0"/>
                    </a:p>
                  </a:txBody>
                  <a:tcPr anchor="ctr"/>
                </a:tc>
                <a:extLst>
                  <a:ext uri="{0D108BD9-81ED-4DB2-BD59-A6C34878D82A}">
                    <a16:rowId xmlns:a16="http://schemas.microsoft.com/office/drawing/2014/main" val="2371203726"/>
                  </a:ext>
                </a:extLst>
              </a:tr>
              <a:tr h="748773">
                <a:tc>
                  <a:txBody>
                    <a:bodyPr/>
                    <a:lstStyle/>
                    <a:p>
                      <a:pPr algn="ctr"/>
                      <a:r>
                        <a:rPr lang="en-GB" sz="1400" b="1" dirty="0"/>
                        <a:t>5</a:t>
                      </a:r>
                      <a:endParaRPr lang="en-ZA" sz="1400" b="1" dirty="0"/>
                    </a:p>
                  </a:txBody>
                  <a:tcPr anchor="ctr"/>
                </a:tc>
                <a:tc>
                  <a:txBody>
                    <a:bodyPr/>
                    <a:lstStyle/>
                    <a:p>
                      <a:r>
                        <a:rPr lang="en-US" sz="1400" dirty="0"/>
                        <a:t>SIC and Weekly project tracking meetings.</a:t>
                      </a:r>
                      <a:endParaRPr lang="en-ZA" sz="1400" dirty="0"/>
                    </a:p>
                  </a:txBody>
                  <a:tcPr anchor="ctr"/>
                </a:tc>
                <a:tc>
                  <a:txBody>
                    <a:bodyPr/>
                    <a:lstStyle/>
                    <a:p>
                      <a:pPr algn="ctr"/>
                      <a:r>
                        <a:rPr lang="en-US" sz="1400" dirty="0"/>
                        <a:t>G Karsten</a:t>
                      </a:r>
                      <a:endParaRPr lang="en-ZA" sz="1400" dirty="0"/>
                    </a:p>
                  </a:txBody>
                  <a:tcPr anchor="ctr"/>
                </a:tc>
                <a:tc>
                  <a:txBody>
                    <a:bodyPr/>
                    <a:lstStyle/>
                    <a:p>
                      <a:pPr algn="ctr"/>
                      <a:r>
                        <a:rPr lang="en-US" sz="1400" dirty="0"/>
                        <a:t>Ongoing</a:t>
                      </a:r>
                      <a:endParaRPr lang="en-ZA" sz="1400" dirty="0"/>
                    </a:p>
                  </a:txBody>
                  <a:tcPr anchor="ctr"/>
                </a:tc>
                <a:extLst>
                  <a:ext uri="{0D108BD9-81ED-4DB2-BD59-A6C34878D82A}">
                    <a16:rowId xmlns:a16="http://schemas.microsoft.com/office/drawing/2014/main" val="1194260944"/>
                  </a:ext>
                </a:extLst>
              </a:tr>
              <a:tr h="748773">
                <a:tc>
                  <a:txBody>
                    <a:bodyPr/>
                    <a:lstStyle/>
                    <a:p>
                      <a:pPr algn="ctr"/>
                      <a:r>
                        <a:rPr lang="en-GB" sz="1400" b="1" dirty="0"/>
                        <a:t>6</a:t>
                      </a:r>
                      <a:endParaRPr lang="en-ZA" sz="1400" b="1" dirty="0"/>
                    </a:p>
                  </a:txBody>
                  <a:tcPr anchor="ctr"/>
                </a:tc>
                <a:tc>
                  <a:txBody>
                    <a:bodyPr/>
                    <a:lstStyle/>
                    <a:p>
                      <a:r>
                        <a:rPr lang="en-US" sz="1400" dirty="0"/>
                        <a:t>Recruit additional resources to assist with project coordination on site.</a:t>
                      </a:r>
                      <a:endParaRPr lang="en-ZA" sz="1400" dirty="0"/>
                    </a:p>
                  </a:txBody>
                  <a:tcPr anchor="ctr"/>
                </a:tc>
                <a:tc>
                  <a:txBody>
                    <a:bodyPr/>
                    <a:lstStyle/>
                    <a:p>
                      <a:pPr algn="ctr"/>
                      <a:r>
                        <a:rPr lang="en-US" sz="1400"/>
                        <a:t>G Karsten</a:t>
                      </a:r>
                      <a:endParaRPr lang="en-ZA" sz="1400"/>
                    </a:p>
                  </a:txBody>
                  <a:tcPr anchor="ctr"/>
                </a:tc>
                <a:tc>
                  <a:txBody>
                    <a:bodyPr/>
                    <a:lstStyle/>
                    <a:p>
                      <a:pPr algn="ctr"/>
                      <a:r>
                        <a:rPr lang="en-US" sz="1400" dirty="0"/>
                        <a:t>1 Nov 2025</a:t>
                      </a:r>
                      <a:endParaRPr lang="en-ZA" sz="1400" dirty="0"/>
                    </a:p>
                  </a:txBody>
                  <a:tcPr anchor="ctr"/>
                </a:tc>
                <a:extLst>
                  <a:ext uri="{0D108BD9-81ED-4DB2-BD59-A6C34878D82A}">
                    <a16:rowId xmlns:a16="http://schemas.microsoft.com/office/drawing/2014/main" val="4088328108"/>
                  </a:ext>
                </a:extLst>
              </a:tr>
            </a:tbl>
          </a:graphicData>
        </a:graphic>
      </p:graphicFrame>
    </p:spTree>
    <p:extLst>
      <p:ext uri="{BB962C8B-B14F-4D97-AF65-F5344CB8AC3E}">
        <p14:creationId xmlns:p14="http://schemas.microsoft.com/office/powerpoint/2010/main" val="1226734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162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1274A-4AF5-9846-1104-DC1BD8606386}"/>
              </a:ext>
            </a:extLst>
          </p:cNvPr>
          <p:cNvSpPr>
            <a:spLocks noGrp="1"/>
          </p:cNvSpPr>
          <p:nvPr>
            <p:ph type="title"/>
          </p:nvPr>
        </p:nvSpPr>
        <p:spPr/>
        <p:txBody>
          <a:bodyPr/>
          <a:lstStyle/>
          <a:p>
            <a:r>
              <a:rPr lang="en-GB"/>
              <a:t>Agenda</a:t>
            </a:r>
            <a:endParaRPr lang="en-ZA"/>
          </a:p>
        </p:txBody>
      </p:sp>
      <p:sp>
        <p:nvSpPr>
          <p:cNvPr id="6" name="TextBox 5">
            <a:extLst>
              <a:ext uri="{FF2B5EF4-FFF2-40B4-BE49-F238E27FC236}">
                <a16:creationId xmlns:a16="http://schemas.microsoft.com/office/drawing/2014/main" id="{A63588DF-E050-2FAA-83FA-B8CFC52504D7}"/>
              </a:ext>
            </a:extLst>
          </p:cNvPr>
          <p:cNvSpPr txBox="1"/>
          <p:nvPr/>
        </p:nvSpPr>
        <p:spPr>
          <a:xfrm>
            <a:off x="104955" y="619945"/>
            <a:ext cx="11920268" cy="2585323"/>
          </a:xfrm>
          <a:prstGeom prst="rect">
            <a:avLst/>
          </a:prstGeom>
          <a:noFill/>
        </p:spPr>
        <p:txBody>
          <a:bodyPr wrap="square">
            <a:spAutoFit/>
          </a:bodyPr>
          <a:lstStyle/>
          <a:p>
            <a:pPr marL="342900" indent="-342900">
              <a:buFont typeface="+mj-lt"/>
              <a:buAutoNum type="arabicPeriod"/>
            </a:pPr>
            <a:r>
              <a:rPr lang="en-ZA"/>
              <a:t>Introductions</a:t>
            </a:r>
          </a:p>
          <a:p>
            <a:pPr marL="342900" indent="-342900">
              <a:buFont typeface="+mj-lt"/>
              <a:buAutoNum type="arabicPeriod"/>
            </a:pPr>
            <a:endParaRPr lang="en-ZA"/>
          </a:p>
          <a:p>
            <a:pPr marL="342900" indent="-342900">
              <a:buFont typeface="+mj-lt"/>
              <a:buAutoNum type="arabicPeriod"/>
            </a:pPr>
            <a:r>
              <a:rPr lang="en-ZA"/>
              <a:t>Overview</a:t>
            </a:r>
          </a:p>
          <a:p>
            <a:pPr marL="342900" indent="-342900">
              <a:buFont typeface="+mj-lt"/>
              <a:buAutoNum type="arabicPeriod"/>
            </a:pPr>
            <a:endParaRPr lang="en-ZA"/>
          </a:p>
          <a:p>
            <a:pPr marL="342900" indent="-342900">
              <a:buFont typeface="+mj-lt"/>
              <a:buAutoNum type="arabicPeriod"/>
            </a:pPr>
            <a:r>
              <a:rPr lang="en-ZA"/>
              <a:t>Status Update</a:t>
            </a:r>
          </a:p>
          <a:p>
            <a:pPr marL="342900" indent="-342900">
              <a:buFont typeface="+mj-lt"/>
              <a:buAutoNum type="arabicPeriod"/>
            </a:pPr>
            <a:endParaRPr lang="en-ZA"/>
          </a:p>
          <a:p>
            <a:pPr marL="342900" indent="-342900">
              <a:buFont typeface="+mj-lt"/>
              <a:buAutoNum type="arabicPeriod"/>
            </a:pPr>
            <a:r>
              <a:rPr lang="en-ZA"/>
              <a:t>Risks and Challenges</a:t>
            </a:r>
          </a:p>
          <a:p>
            <a:pPr marL="342900" indent="-342900">
              <a:buFont typeface="+mj-lt"/>
              <a:buAutoNum type="arabicPeriod"/>
            </a:pPr>
            <a:endParaRPr lang="en-ZA"/>
          </a:p>
          <a:p>
            <a:pPr marL="342900" indent="-342900">
              <a:buFont typeface="+mj-lt"/>
              <a:buAutoNum type="arabicPeriod"/>
            </a:pPr>
            <a:r>
              <a:rPr lang="en-ZA"/>
              <a:t>The Way Forward</a:t>
            </a:r>
          </a:p>
        </p:txBody>
      </p:sp>
    </p:spTree>
    <p:extLst>
      <p:ext uri="{BB962C8B-B14F-4D97-AF65-F5344CB8AC3E}">
        <p14:creationId xmlns:p14="http://schemas.microsoft.com/office/powerpoint/2010/main" val="452684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C15AC4-5613-7581-02EF-69D3109A0F5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BF6571-0F14-2349-D162-B231BEE161FB}"/>
              </a:ext>
            </a:extLst>
          </p:cNvPr>
          <p:cNvSpPr txBox="1"/>
          <p:nvPr/>
        </p:nvSpPr>
        <p:spPr>
          <a:xfrm>
            <a:off x="451499" y="5260341"/>
            <a:ext cx="6549375" cy="592791"/>
          </a:xfrm>
          <a:prstGeom prst="rect">
            <a:avLst/>
          </a:prstGeom>
          <a:noFill/>
        </p:spPr>
        <p:txBody>
          <a:bodyPr wrap="square" lIns="91440" tIns="45720" rIns="91440" bIns="45720" rtlCol="0" anchor="ctr">
            <a:spAutoFit/>
          </a:bodyPr>
          <a:lstStyle/>
          <a:p>
            <a:pPr lvl="0" defTabSz="457200">
              <a:lnSpc>
                <a:spcPct val="90000"/>
              </a:lnSpc>
              <a:defRPr/>
            </a:pPr>
            <a:r>
              <a:rPr lang="en-GB" sz="3600" b="1" noProof="0">
                <a:solidFill>
                  <a:schemeClr val="bg1"/>
                </a:solidFill>
              </a:rPr>
              <a:t>Backup Information</a:t>
            </a:r>
            <a:endParaRPr kumimoji="0" lang="en-US" sz="3200" b="1" i="0" u="none" strike="noStrike" kern="1200" cap="none" spc="0" normalizeH="0" baseline="0" noProof="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763995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0593599-7D9F-F687-9146-1600FEC17AC3}"/>
            </a:ext>
          </a:extLst>
        </p:cNvPr>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665AF45A-BDFA-A8E2-0B9A-D98582AE7D0B}"/>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21</a:t>
            </a:fld>
            <a:endParaRPr lang="en-US"/>
          </a:p>
        </p:txBody>
      </p:sp>
      <p:sp>
        <p:nvSpPr>
          <p:cNvPr id="3" name="Title 2">
            <a:extLst>
              <a:ext uri="{FF2B5EF4-FFF2-40B4-BE49-F238E27FC236}">
                <a16:creationId xmlns:a16="http://schemas.microsoft.com/office/drawing/2014/main" id="{F52C9229-365D-B180-6307-A285773E48EE}"/>
              </a:ext>
            </a:extLst>
          </p:cNvPr>
          <p:cNvSpPr>
            <a:spLocks noGrp="1"/>
          </p:cNvSpPr>
          <p:nvPr>
            <p:ph type="title"/>
          </p:nvPr>
        </p:nvSpPr>
        <p:spPr/>
        <p:txBody>
          <a:bodyPr/>
          <a:lstStyle/>
          <a:p>
            <a:r>
              <a:rPr lang="en-ZA" dirty="0"/>
              <a:t>CPS Project Implementation | Risk Based Scope</a:t>
            </a:r>
          </a:p>
        </p:txBody>
      </p:sp>
      <p:sp>
        <p:nvSpPr>
          <p:cNvPr id="6" name="Rectangle: Folded Corner 5">
            <a:extLst>
              <a:ext uri="{FF2B5EF4-FFF2-40B4-BE49-F238E27FC236}">
                <a16:creationId xmlns:a16="http://schemas.microsoft.com/office/drawing/2014/main" id="{E5CA7E2D-0E2B-9FD2-EB07-BE3CA7E4026E}"/>
              </a:ext>
            </a:extLst>
          </p:cNvPr>
          <p:cNvSpPr/>
          <p:nvPr/>
        </p:nvSpPr>
        <p:spPr>
          <a:xfrm>
            <a:off x="6347534" y="2716567"/>
            <a:ext cx="3497802" cy="2024109"/>
          </a:xfrm>
          <a:prstGeom prst="foldedCorner">
            <a:avLst/>
          </a:prstGeom>
          <a:solidFill>
            <a:srgbClr val="65FF7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a:solidFill>
                  <a:schemeClr val="tx1"/>
                </a:solidFill>
              </a:rPr>
              <a:t>@Hennie, we need to be able to articulate why the Bolters and Drill rigs are only Lev 7/8.</a:t>
            </a:r>
          </a:p>
        </p:txBody>
      </p:sp>
      <p:graphicFrame>
        <p:nvGraphicFramePr>
          <p:cNvPr id="2" name="Table 1">
            <a:extLst>
              <a:ext uri="{FF2B5EF4-FFF2-40B4-BE49-F238E27FC236}">
                <a16:creationId xmlns:a16="http://schemas.microsoft.com/office/drawing/2014/main" id="{8D6176ED-15A8-0B3E-B9D9-320FACEE3DA2}"/>
              </a:ext>
            </a:extLst>
          </p:cNvPr>
          <p:cNvGraphicFramePr>
            <a:graphicFrameLocks noGrp="1"/>
          </p:cNvGraphicFramePr>
          <p:nvPr>
            <p:extLst>
              <p:ext uri="{D42A27DB-BD31-4B8C-83A1-F6EECF244321}">
                <p14:modId xmlns:p14="http://schemas.microsoft.com/office/powerpoint/2010/main" val="162382769"/>
              </p:ext>
            </p:extLst>
          </p:nvPr>
        </p:nvGraphicFramePr>
        <p:xfrm>
          <a:off x="104955" y="552983"/>
          <a:ext cx="11920268" cy="5300887"/>
        </p:xfrm>
        <a:graphic>
          <a:graphicData uri="http://schemas.openxmlformats.org/drawingml/2006/table">
            <a:tbl>
              <a:tblPr firstRow="1" bandRow="1">
                <a:tableStyleId>{5C22544A-7EE6-4342-B048-85BDC9FD1C3A}</a:tableStyleId>
              </a:tblPr>
              <a:tblGrid>
                <a:gridCol w="3758128">
                  <a:extLst>
                    <a:ext uri="{9D8B030D-6E8A-4147-A177-3AD203B41FA5}">
                      <a16:colId xmlns:a16="http://schemas.microsoft.com/office/drawing/2014/main" val="1748364535"/>
                    </a:ext>
                  </a:extLst>
                </a:gridCol>
                <a:gridCol w="2040535">
                  <a:extLst>
                    <a:ext uri="{9D8B030D-6E8A-4147-A177-3AD203B41FA5}">
                      <a16:colId xmlns:a16="http://schemas.microsoft.com/office/drawing/2014/main" val="2416332713"/>
                    </a:ext>
                  </a:extLst>
                </a:gridCol>
                <a:gridCol w="2040535">
                  <a:extLst>
                    <a:ext uri="{9D8B030D-6E8A-4147-A177-3AD203B41FA5}">
                      <a16:colId xmlns:a16="http://schemas.microsoft.com/office/drawing/2014/main" val="1310972210"/>
                    </a:ext>
                  </a:extLst>
                </a:gridCol>
                <a:gridCol w="2040535">
                  <a:extLst>
                    <a:ext uri="{9D8B030D-6E8A-4147-A177-3AD203B41FA5}">
                      <a16:colId xmlns:a16="http://schemas.microsoft.com/office/drawing/2014/main" val="1207653010"/>
                    </a:ext>
                  </a:extLst>
                </a:gridCol>
                <a:gridCol w="2040535">
                  <a:extLst>
                    <a:ext uri="{9D8B030D-6E8A-4147-A177-3AD203B41FA5}">
                      <a16:colId xmlns:a16="http://schemas.microsoft.com/office/drawing/2014/main" val="1137842203"/>
                    </a:ext>
                  </a:extLst>
                </a:gridCol>
              </a:tblGrid>
              <a:tr h="350647">
                <a:tc gridSpan="5">
                  <a:txBody>
                    <a:bodyPr/>
                    <a:lstStyle/>
                    <a:p>
                      <a:pPr algn="ctr" fontAlgn="b"/>
                      <a:r>
                        <a:rPr lang="en-ZA" sz="1600" b="1" u="none" strike="noStrike" dirty="0">
                          <a:effectLst/>
                        </a:rPr>
                        <a:t>TMM CAS/CPS Application Level</a:t>
                      </a:r>
                      <a:endParaRPr lang="en-ZA" sz="1600" b="1" i="0" u="none" strike="noStrike" dirty="0">
                        <a:solidFill>
                          <a:srgbClr val="000000"/>
                        </a:solidFill>
                        <a:effectLst/>
                        <a:latin typeface="Aptos Narrow" panose="020B0004020202020204" pitchFamily="34" charset="0"/>
                      </a:endParaRPr>
                    </a:p>
                  </a:txBody>
                  <a:tcPr marL="7620" marR="7620" marT="7620" marB="0" anchor="ctr"/>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2251054545"/>
                  </a:ext>
                </a:extLst>
              </a:tr>
              <a:tr h="246401">
                <a:tc>
                  <a:txBody>
                    <a:bodyPr/>
                    <a:lstStyle/>
                    <a:p>
                      <a:pPr algn="ctr" fontAlgn="b"/>
                      <a:r>
                        <a:rPr lang="en-ZA" sz="1400" b="1" u="none" strike="noStrike" dirty="0">
                          <a:effectLst/>
                        </a:rPr>
                        <a:t>Machine Type</a:t>
                      </a:r>
                      <a:endParaRPr lang="en-ZA" sz="14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b="1" u="none" strike="noStrike" dirty="0">
                          <a:effectLst/>
                        </a:rPr>
                        <a:t>V-V Underground</a:t>
                      </a:r>
                      <a:endParaRPr lang="en-ZA" sz="14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b="1" u="none" strike="noStrike" dirty="0">
                          <a:effectLst/>
                        </a:rPr>
                        <a:t>V-P Underground</a:t>
                      </a:r>
                      <a:endParaRPr lang="en-ZA" sz="14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b="1" u="none" strike="noStrike" dirty="0">
                          <a:effectLst/>
                        </a:rPr>
                        <a:t>V-V SOT</a:t>
                      </a:r>
                      <a:endParaRPr lang="en-ZA" sz="14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b="1" u="none" strike="noStrike" dirty="0">
                          <a:effectLst/>
                        </a:rPr>
                        <a:t>V-P Surface</a:t>
                      </a:r>
                      <a:endParaRPr lang="en-ZA" sz="14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31860830"/>
                  </a:ext>
                </a:extLst>
              </a:tr>
              <a:tr h="236924">
                <a:tc>
                  <a:txBody>
                    <a:bodyPr/>
                    <a:lstStyle/>
                    <a:p>
                      <a:pPr algn="l" fontAlgn="b"/>
                      <a:r>
                        <a:rPr lang="en-ZA" sz="1400" u="none" strike="noStrike" dirty="0">
                          <a:effectLst/>
                        </a:rPr>
                        <a:t>Dump truck</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Crawl</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Stop</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9 Stop</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Separation - </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999069242"/>
                  </a:ext>
                </a:extLst>
              </a:tr>
              <a:tr h="227447">
                <a:tc>
                  <a:txBody>
                    <a:bodyPr/>
                    <a:lstStyle/>
                    <a:p>
                      <a:pPr algn="l" fontAlgn="b"/>
                      <a:r>
                        <a:rPr lang="en-ZA" sz="1400" u="none" strike="noStrike" dirty="0">
                          <a:effectLst/>
                        </a:rPr>
                        <a:t>LHD</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Crawl</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Stop</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9 Stop</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Separation - </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131804751"/>
                  </a:ext>
                </a:extLst>
              </a:tr>
              <a:tr h="227447">
                <a:tc>
                  <a:txBody>
                    <a:bodyPr/>
                    <a:lstStyle/>
                    <a:p>
                      <a:pPr algn="l" fontAlgn="b"/>
                      <a:r>
                        <a:rPr lang="en-ZA" sz="1400" u="none" strike="noStrike" dirty="0">
                          <a:effectLst/>
                        </a:rPr>
                        <a:t>Grader</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Crawl</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Stop</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9 Stop</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Separation - </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433914738"/>
                  </a:ext>
                </a:extLst>
              </a:tr>
              <a:tr h="227447">
                <a:tc>
                  <a:txBody>
                    <a:bodyPr/>
                    <a:lstStyle/>
                    <a:p>
                      <a:pPr algn="l" fontAlgn="b"/>
                      <a:r>
                        <a:rPr lang="en-ZA" sz="1400" u="none" strike="noStrike">
                          <a:effectLst/>
                        </a:rPr>
                        <a:t>Dozer</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Crawl</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9 Stop</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7</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Separation - </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785094009"/>
                  </a:ext>
                </a:extLst>
              </a:tr>
              <a:tr h="227447">
                <a:tc>
                  <a:txBody>
                    <a:bodyPr/>
                    <a:lstStyle/>
                    <a:p>
                      <a:pPr algn="l" fontAlgn="b"/>
                      <a:r>
                        <a:rPr lang="en-ZA" sz="1400" u="none" strike="noStrike">
                          <a:effectLst/>
                        </a:rPr>
                        <a:t>LD ( Landcruisers and Fermel)</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9 Crawl</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Stop</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157236409"/>
                  </a:ext>
                </a:extLst>
              </a:tr>
              <a:tr h="227447">
                <a:tc>
                  <a:txBody>
                    <a:bodyPr/>
                    <a:lstStyle/>
                    <a:p>
                      <a:pPr algn="l" fontAlgn="b"/>
                      <a:r>
                        <a:rPr lang="en-ZA" sz="1400" u="none" strike="noStrike">
                          <a:effectLst/>
                        </a:rPr>
                        <a:t>Manitou</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Crawl</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Stop</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9 Stop</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Separation - </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688230369"/>
                  </a:ext>
                </a:extLst>
              </a:tr>
              <a:tr h="227447">
                <a:tc>
                  <a:txBody>
                    <a:bodyPr/>
                    <a:lstStyle/>
                    <a:p>
                      <a:pPr algn="l" fontAlgn="b"/>
                      <a:r>
                        <a:rPr lang="en-ZA" sz="1400" u="none" strike="noStrike">
                          <a:effectLst/>
                        </a:rPr>
                        <a:t>Scaler</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Crawl</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9 Stop</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31415459"/>
                  </a:ext>
                </a:extLst>
              </a:tr>
              <a:tr h="227447">
                <a:tc>
                  <a:txBody>
                    <a:bodyPr/>
                    <a:lstStyle/>
                    <a:p>
                      <a:pPr algn="l" fontAlgn="b"/>
                      <a:r>
                        <a:rPr lang="en-ZA" sz="1400" u="none" strike="noStrike">
                          <a:effectLst/>
                        </a:rPr>
                        <a:t>Bobcat</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7</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7</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7</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Separation - </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661562990"/>
                  </a:ext>
                </a:extLst>
              </a:tr>
              <a:tr h="227447">
                <a:tc>
                  <a:txBody>
                    <a:bodyPr/>
                    <a:lstStyle/>
                    <a:p>
                      <a:pPr algn="l" fontAlgn="b"/>
                      <a:r>
                        <a:rPr lang="en-ZA" sz="1400" u="none" strike="noStrike">
                          <a:effectLst/>
                        </a:rPr>
                        <a:t>UV  ( Landcruisers and Fermel)</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Crawl</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9 Stop</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NA</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078411675"/>
                  </a:ext>
                </a:extLst>
              </a:tr>
              <a:tr h="227447">
                <a:tc>
                  <a:txBody>
                    <a:bodyPr/>
                    <a:lstStyle/>
                    <a:p>
                      <a:pPr algn="l" fontAlgn="b"/>
                      <a:r>
                        <a:rPr lang="en-ZA" sz="1400" u="none" strike="noStrike">
                          <a:effectLst/>
                        </a:rPr>
                        <a:t>Drill</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7</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7</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NA</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299676934"/>
                  </a:ext>
                </a:extLst>
              </a:tr>
              <a:tr h="227447">
                <a:tc>
                  <a:txBody>
                    <a:bodyPr/>
                    <a:lstStyle/>
                    <a:p>
                      <a:pPr algn="l" fontAlgn="b"/>
                      <a:r>
                        <a:rPr lang="en-ZA" sz="1400" u="none" strike="noStrike">
                          <a:effectLst/>
                        </a:rPr>
                        <a:t>Roofbolters</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7</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7</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NA</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574063786"/>
                  </a:ext>
                </a:extLst>
              </a:tr>
              <a:tr h="227447">
                <a:tc>
                  <a:txBody>
                    <a:bodyPr/>
                    <a:lstStyle/>
                    <a:p>
                      <a:pPr algn="l" fontAlgn="b"/>
                      <a:r>
                        <a:rPr lang="en-ZA" sz="1400" u="none" strike="noStrike">
                          <a:effectLst/>
                        </a:rPr>
                        <a:t>Excavator</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NA</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7</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Separation - </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610207764"/>
                  </a:ext>
                </a:extLst>
              </a:tr>
              <a:tr h="227447">
                <a:tc>
                  <a:txBody>
                    <a:bodyPr/>
                    <a:lstStyle/>
                    <a:p>
                      <a:pPr algn="l" fontAlgn="b"/>
                      <a:r>
                        <a:rPr lang="en-ZA" sz="1400" u="none" strike="noStrike">
                          <a:effectLst/>
                        </a:rPr>
                        <a:t>Emergency Vehicles</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None</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None</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None</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None</a:t>
                      </a:r>
                      <a:endParaRPr lang="en-ZA" sz="14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446707321"/>
                  </a:ext>
                </a:extLst>
              </a:tr>
              <a:tr h="227447">
                <a:tc>
                  <a:txBody>
                    <a:bodyPr/>
                    <a:lstStyle/>
                    <a:p>
                      <a:pPr algn="l" fontAlgn="b"/>
                      <a:r>
                        <a:rPr lang="en-ZA" sz="1400" u="none" strike="noStrike">
                          <a:effectLst/>
                        </a:rPr>
                        <a:t>Proto Landcruiser</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7</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Level 7</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NA</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NA</a:t>
                      </a:r>
                      <a:endParaRPr lang="en-ZA" sz="14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803609520"/>
                  </a:ext>
                </a:extLst>
              </a:tr>
              <a:tr h="454895">
                <a:tc>
                  <a:txBody>
                    <a:bodyPr/>
                    <a:lstStyle/>
                    <a:p>
                      <a:pPr algn="l" fontAlgn="b"/>
                      <a:r>
                        <a:rPr lang="en-GB" sz="1400" u="none" strike="noStrike">
                          <a:effectLst/>
                        </a:rPr>
                        <a:t>LDV - Road Transport - Normal Toyota Road Vehicles</a:t>
                      </a:r>
                      <a:br>
                        <a:rPr lang="en-GB" sz="1400" u="none" strike="noStrike">
                          <a:effectLst/>
                        </a:rPr>
                      </a:br>
                      <a:r>
                        <a:rPr lang="en-GB" sz="1400" u="none" strike="noStrike">
                          <a:effectLst/>
                        </a:rPr>
                        <a:t>Services</a:t>
                      </a:r>
                      <a:endParaRPr lang="en-GB"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7 - Separation</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Separation - </a:t>
                      </a:r>
                      <a:endParaRPr lang="en-ZA" sz="14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248870852"/>
                  </a:ext>
                </a:extLst>
              </a:tr>
              <a:tr h="227447">
                <a:tc>
                  <a:txBody>
                    <a:bodyPr/>
                    <a:lstStyle/>
                    <a:p>
                      <a:pPr algn="l" fontAlgn="b"/>
                      <a:r>
                        <a:rPr lang="en-ZA" sz="1400" u="none" strike="noStrike">
                          <a:effectLst/>
                        </a:rPr>
                        <a:t>Delivery and Road Trucks</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a:effectLst/>
                        </a:rPr>
                        <a:t>NA</a:t>
                      </a:r>
                      <a:endParaRPr lang="en-ZA" sz="14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Level 7</a:t>
                      </a:r>
                      <a:endParaRPr lang="en-ZA" sz="14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ZA" sz="1400" u="none" strike="noStrike" dirty="0">
                          <a:effectLst/>
                        </a:rPr>
                        <a:t>Separation - </a:t>
                      </a:r>
                      <a:endParaRPr lang="en-ZA" sz="14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410905347"/>
                  </a:ext>
                </a:extLst>
              </a:tr>
              <a:tr h="634957">
                <a:tc>
                  <a:txBody>
                    <a:bodyPr/>
                    <a:lstStyle/>
                    <a:p>
                      <a:pPr algn="l" fontAlgn="b"/>
                      <a:r>
                        <a:rPr lang="en-GB" sz="1400" u="none" strike="noStrike" dirty="0">
                          <a:effectLst/>
                        </a:rPr>
                        <a:t>Interaction between Underground and Surface Machines on Surface</a:t>
                      </a:r>
                      <a:endParaRPr lang="en-GB" sz="1400" b="0" i="0" u="none" strike="noStrike" dirty="0">
                        <a:solidFill>
                          <a:srgbClr val="000000"/>
                        </a:solidFill>
                        <a:effectLst/>
                        <a:latin typeface="Aptos Narrow" panose="020B0004020202020204" pitchFamily="34" charset="0"/>
                      </a:endParaRPr>
                    </a:p>
                  </a:txBody>
                  <a:tcPr marL="7620" marR="7620" marT="7620" marB="0" anchor="ctr"/>
                </a:tc>
                <a:tc gridSpan="4">
                  <a:txBody>
                    <a:bodyPr/>
                    <a:lstStyle/>
                    <a:p>
                      <a:pPr algn="l" fontAlgn="b"/>
                      <a:r>
                        <a:rPr lang="en-GB" sz="1400" u="none" strike="noStrike" dirty="0">
                          <a:effectLst/>
                        </a:rPr>
                        <a:t>Underground Machines will Stop Surface machines during interaction, </a:t>
                      </a:r>
                      <a:br>
                        <a:rPr lang="en-GB" sz="1400" u="none" strike="noStrike" dirty="0">
                          <a:effectLst/>
                        </a:rPr>
                      </a:br>
                      <a:r>
                        <a:rPr lang="en-GB" sz="1400" u="none" strike="noStrike" dirty="0">
                          <a:effectLst/>
                        </a:rPr>
                        <a:t>Underground machines will not Detect Surface Machines</a:t>
                      </a:r>
                      <a:endParaRPr lang="en-GB" sz="1400" b="0" i="0" u="none" strike="noStrike" dirty="0">
                        <a:solidFill>
                          <a:srgbClr val="000000"/>
                        </a:solidFill>
                        <a:effectLst/>
                        <a:latin typeface="Aptos Narrow" panose="020B0004020202020204" pitchFamily="34" charset="0"/>
                      </a:endParaRPr>
                    </a:p>
                  </a:txBody>
                  <a:tcPr marL="7620" marR="7620" marT="7620" marB="0" anchor="ctr"/>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1680816297"/>
                  </a:ext>
                </a:extLst>
              </a:tr>
            </a:tbl>
          </a:graphicData>
        </a:graphic>
      </p:graphicFrame>
    </p:spTree>
    <p:extLst>
      <p:ext uri="{BB962C8B-B14F-4D97-AF65-F5344CB8AC3E}">
        <p14:creationId xmlns:p14="http://schemas.microsoft.com/office/powerpoint/2010/main" val="134812079"/>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D5F478-CD41-B297-E102-8C3E43AF1E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2080AC-531F-8DE8-B73B-AFF3EE094607}"/>
              </a:ext>
            </a:extLst>
          </p:cNvPr>
          <p:cNvSpPr>
            <a:spLocks noGrp="1"/>
          </p:cNvSpPr>
          <p:nvPr>
            <p:ph type="title"/>
          </p:nvPr>
        </p:nvSpPr>
        <p:spPr/>
        <p:txBody>
          <a:bodyPr/>
          <a:lstStyle/>
          <a:p>
            <a:r>
              <a:rPr lang="en-GB" dirty="0"/>
              <a:t>CPS Project Implementation | Risk Based Scope | Drill Rigs</a:t>
            </a:r>
            <a:endParaRPr lang="en-ZA" dirty="0"/>
          </a:p>
        </p:txBody>
      </p:sp>
      <p:sp>
        <p:nvSpPr>
          <p:cNvPr id="11" name="TextBox 10">
            <a:extLst>
              <a:ext uri="{FF2B5EF4-FFF2-40B4-BE49-F238E27FC236}">
                <a16:creationId xmlns:a16="http://schemas.microsoft.com/office/drawing/2014/main" id="{606A28EE-CD85-6AA9-1214-8A6223996B8C}"/>
              </a:ext>
            </a:extLst>
          </p:cNvPr>
          <p:cNvSpPr txBox="1"/>
          <p:nvPr/>
        </p:nvSpPr>
        <p:spPr>
          <a:xfrm>
            <a:off x="104955" y="484743"/>
            <a:ext cx="11920268" cy="5078313"/>
          </a:xfrm>
          <a:prstGeom prst="rect">
            <a:avLst/>
          </a:prstGeom>
          <a:noFill/>
        </p:spPr>
        <p:txBody>
          <a:bodyPr wrap="square" lIns="91440" tIns="45720" rIns="91440" bIns="45720" anchor="t">
            <a:spAutoFit/>
          </a:bodyPr>
          <a:lstStyle/>
          <a:p>
            <a:pPr algn="ctr"/>
            <a:r>
              <a:rPr lang="en-GB" b="1" dirty="0">
                <a:solidFill>
                  <a:srgbClr val="000000"/>
                </a:solidFill>
              </a:rPr>
              <a:t>Suggested controls to reduce the risk further, whenever necessary.</a:t>
            </a:r>
            <a:endParaRPr lang="en-GB" sz="1800" b="1" i="0" u="none" strike="noStrike" dirty="0">
              <a:solidFill>
                <a:srgbClr val="000000"/>
              </a:solidFill>
              <a:effectLst/>
            </a:endParaRPr>
          </a:p>
          <a:p>
            <a:pPr marL="285750" indent="-285750">
              <a:buFont typeface="Arial" panose="020B0604020202020204" pitchFamily="34" charset="0"/>
              <a:buChar char="•"/>
            </a:pPr>
            <a:endParaRPr lang="en-GB" sz="1800" b="0" i="0" u="none" strike="noStrike" dirty="0">
              <a:solidFill>
                <a:srgbClr val="000000"/>
              </a:solidFill>
              <a:effectLst/>
              <a:cs typeface="Arial"/>
            </a:endParaRPr>
          </a:p>
          <a:p>
            <a:pPr marL="285750" indent="-285750">
              <a:buFont typeface="Arial" panose="020B0604020202020204" pitchFamily="34" charset="0"/>
              <a:buChar char="•"/>
            </a:pPr>
            <a:r>
              <a:rPr lang="en-GB" sz="1800" b="0" i="0" u="none" strike="noStrike" dirty="0">
                <a:solidFill>
                  <a:srgbClr val="000000"/>
                </a:solidFill>
                <a:effectLst/>
                <a:cs typeface="Arial"/>
              </a:rPr>
              <a:t>For all operation purposes effective warning CPS must be installed. (Level 7 &amp; 8)</a:t>
            </a:r>
            <a:br>
              <a:rPr lang="en-GB" sz="1800" b="0" i="0" u="none" strike="noStrike" dirty="0">
                <a:effectLst/>
              </a:rPr>
            </a:br>
            <a:r>
              <a:rPr lang="en-GB" sz="1800" b="0" i="0" u="none" strike="noStrike" dirty="0">
                <a:solidFill>
                  <a:srgbClr val="000000"/>
                </a:solidFill>
                <a:effectLst/>
                <a:cs typeface="Arial"/>
              </a:rPr>
              <a:t>• Safe park to include articulation and boom lock.</a:t>
            </a:r>
            <a:br>
              <a:rPr lang="en-GB" sz="1800" b="0" i="0" u="none" strike="noStrike" dirty="0">
                <a:effectLst/>
              </a:rPr>
            </a:br>
            <a:r>
              <a:rPr lang="en-GB" sz="1800" b="0" i="0" u="none" strike="noStrike" dirty="0">
                <a:solidFill>
                  <a:srgbClr val="000000"/>
                </a:solidFill>
                <a:effectLst/>
                <a:cs typeface="Arial"/>
              </a:rPr>
              <a:t>• Crawl speed is 3 km/hr.</a:t>
            </a:r>
            <a:br>
              <a:rPr lang="en-GB" sz="1800" b="0" i="0" u="none" strike="noStrike" dirty="0">
                <a:effectLst/>
              </a:rPr>
            </a:br>
            <a:r>
              <a:rPr lang="en-GB" sz="1800" b="0" i="0" u="none" strike="noStrike" dirty="0">
                <a:solidFill>
                  <a:srgbClr val="000000"/>
                </a:solidFill>
                <a:effectLst/>
                <a:cs typeface="Arial"/>
              </a:rPr>
              <a:t>• Maximum speed is &lt;12,5 km/hr</a:t>
            </a:r>
            <a:br>
              <a:rPr lang="en-GB" sz="1800" b="0" i="0" u="none" strike="noStrike" dirty="0">
                <a:effectLst/>
              </a:rPr>
            </a:br>
            <a:r>
              <a:rPr lang="en-GB" sz="1800" b="0" i="0" u="none" strike="noStrike" dirty="0">
                <a:solidFill>
                  <a:srgbClr val="000000"/>
                </a:solidFill>
                <a:effectLst/>
                <a:cs typeface="Arial"/>
              </a:rPr>
              <a:t>• Speed in workshop to be crawl speed.</a:t>
            </a:r>
            <a:br>
              <a:rPr lang="en-GB" sz="1800" b="0" i="0" u="none" strike="noStrike" dirty="0">
                <a:effectLst/>
              </a:rPr>
            </a:br>
            <a:r>
              <a:rPr lang="en-GB" sz="1800" b="0" i="0" u="none" strike="noStrike" dirty="0">
                <a:solidFill>
                  <a:srgbClr val="000000"/>
                </a:solidFill>
                <a:effectLst/>
                <a:cs typeface="Arial"/>
              </a:rPr>
              <a:t>• CPS error is a "No-Go".</a:t>
            </a:r>
            <a:br>
              <a:rPr lang="en-GB" sz="1800" b="0" i="0" u="none" strike="noStrike" dirty="0">
                <a:effectLst/>
              </a:rPr>
            </a:br>
            <a:r>
              <a:rPr lang="en-GB" sz="1800" b="0" i="0" u="none" strike="noStrike" dirty="0">
                <a:solidFill>
                  <a:srgbClr val="000000"/>
                </a:solidFill>
                <a:effectLst/>
                <a:cs typeface="Arial"/>
              </a:rPr>
              <a:t>• Braking system testing is critical to ensuring safe stopping of machine.</a:t>
            </a:r>
            <a:br>
              <a:rPr lang="en-GB" sz="1800" b="0" i="0" u="none" strike="noStrike" dirty="0">
                <a:effectLst/>
              </a:rPr>
            </a:br>
            <a:r>
              <a:rPr lang="en-GB" sz="1800" b="0" i="0" u="none" strike="noStrike" dirty="0">
                <a:solidFill>
                  <a:srgbClr val="000000"/>
                </a:solidFill>
                <a:effectLst/>
                <a:cs typeface="Arial"/>
              </a:rPr>
              <a:t>• TMM must act as a beacon when stopped in "unsafe area".</a:t>
            </a:r>
            <a:br>
              <a:rPr lang="en-GB" sz="1800" b="0" i="0" u="none" strike="noStrike" dirty="0">
                <a:effectLst/>
              </a:rPr>
            </a:br>
            <a:r>
              <a:rPr lang="en-GB" sz="1800" b="0" i="0" u="none" strike="noStrike" dirty="0">
                <a:solidFill>
                  <a:srgbClr val="000000"/>
                </a:solidFill>
                <a:effectLst/>
                <a:cs typeface="Arial"/>
              </a:rPr>
              <a:t>• Effective isolation zones to avoid nuisance alarms to be installed.</a:t>
            </a:r>
            <a:br>
              <a:rPr lang="en-GB" sz="1800" b="0" i="0" u="none" strike="noStrike" dirty="0">
                <a:effectLst/>
              </a:rPr>
            </a:br>
            <a:r>
              <a:rPr lang="en-GB" sz="1800" b="0" i="0" u="none" strike="noStrike" dirty="0">
                <a:solidFill>
                  <a:srgbClr val="000000"/>
                </a:solidFill>
                <a:effectLst/>
                <a:cs typeface="Arial"/>
              </a:rPr>
              <a:t>• TMM must be fitted with CPS effective warning, level 7 and level 8 only.</a:t>
            </a:r>
            <a:br>
              <a:rPr lang="en-GB" sz="1800" b="0" i="0" u="none" strike="noStrike" dirty="0">
                <a:effectLst/>
              </a:rPr>
            </a:br>
            <a:endParaRPr lang="en-GB" dirty="0">
              <a:solidFill>
                <a:srgbClr val="FF0000"/>
              </a:solidFill>
              <a:cs typeface="Arial"/>
            </a:endParaRPr>
          </a:p>
          <a:p>
            <a:r>
              <a:rPr lang="en-GB" sz="1800" b="1" i="0" u="none" strike="noStrike" dirty="0">
                <a:solidFill>
                  <a:srgbClr val="FF0000"/>
                </a:solidFill>
                <a:effectLst/>
                <a:cs typeface="Arial"/>
              </a:rPr>
              <a:t>Note:</a:t>
            </a:r>
            <a:r>
              <a:rPr lang="en-GB" sz="1800" b="0" i="0" u="none" strike="noStrike" dirty="0">
                <a:solidFill>
                  <a:srgbClr val="FF0000"/>
                </a:solidFill>
                <a:effectLst/>
                <a:cs typeface="Arial"/>
              </a:rPr>
              <a:t> Should drill </a:t>
            </a:r>
            <a:r>
              <a:rPr lang="en-GB" sz="1800" b="0" i="0" u="sng" strike="noStrike" dirty="0">
                <a:solidFill>
                  <a:srgbClr val="FF0000"/>
                </a:solidFill>
                <a:effectLst/>
                <a:cs typeface="Arial"/>
              </a:rPr>
              <a:t>not be fitted</a:t>
            </a:r>
            <a:r>
              <a:rPr lang="en-GB" sz="1800" b="0" i="0" u="none" strike="noStrike" dirty="0">
                <a:solidFill>
                  <a:srgbClr val="FF0000"/>
                </a:solidFill>
                <a:effectLst/>
                <a:cs typeface="Arial"/>
              </a:rPr>
              <a:t> with: pedestrian detection devices that prevent the pedestrian being entangled in drill rotation or movement - stop machine hydraulics automatically should pedestrian walk into "danger zone" while drilling - TMM must be fitted with CPS effective warning, auto retard and auto stop. (level 9) - </a:t>
            </a:r>
            <a:r>
              <a:rPr lang="en-GB" sz="1800" b="1" i="0" u="none" strike="noStrike" dirty="0">
                <a:solidFill>
                  <a:srgbClr val="FF0000"/>
                </a:solidFill>
                <a:effectLst/>
                <a:cs typeface="Arial"/>
              </a:rPr>
              <a:t>must be risk assessed for control confirmation as many such incidents have occurred in SAMI</a:t>
            </a:r>
            <a:r>
              <a:rPr lang="en-GB" dirty="0">
                <a:solidFill>
                  <a:srgbClr val="FF0000"/>
                </a:solidFill>
                <a:cs typeface="Arial"/>
              </a:rPr>
              <a:t>.</a:t>
            </a:r>
            <a:br>
              <a:rPr lang="en-GB" sz="1800" b="0" i="0" u="none" strike="noStrike" dirty="0">
                <a:effectLst/>
              </a:rPr>
            </a:br>
            <a:endParaRPr lang="en-ZA" dirty="0"/>
          </a:p>
        </p:txBody>
      </p:sp>
    </p:spTree>
    <p:extLst>
      <p:ext uri="{BB962C8B-B14F-4D97-AF65-F5344CB8AC3E}">
        <p14:creationId xmlns:p14="http://schemas.microsoft.com/office/powerpoint/2010/main" val="4132631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8CA3AF6-DA86-3201-1EEF-F743731105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1540BB-57B3-D5D8-0C42-2A438DCE2D70}"/>
              </a:ext>
            </a:extLst>
          </p:cNvPr>
          <p:cNvSpPr>
            <a:spLocks noGrp="1"/>
          </p:cNvSpPr>
          <p:nvPr>
            <p:ph type="title"/>
          </p:nvPr>
        </p:nvSpPr>
        <p:spPr/>
        <p:txBody>
          <a:bodyPr/>
          <a:lstStyle/>
          <a:p>
            <a:r>
              <a:rPr lang="en-GB" dirty="0"/>
              <a:t>CPS Project Implementation | Risk Based Scope | Bolters </a:t>
            </a:r>
            <a:endParaRPr lang="en-ZA" dirty="0"/>
          </a:p>
        </p:txBody>
      </p:sp>
      <p:sp>
        <p:nvSpPr>
          <p:cNvPr id="9" name="TextBox 8">
            <a:extLst>
              <a:ext uri="{FF2B5EF4-FFF2-40B4-BE49-F238E27FC236}">
                <a16:creationId xmlns:a16="http://schemas.microsoft.com/office/drawing/2014/main" id="{551DEC52-4FCE-72B6-DF08-7B1E9BB804AA}"/>
              </a:ext>
            </a:extLst>
          </p:cNvPr>
          <p:cNvSpPr txBox="1"/>
          <p:nvPr/>
        </p:nvSpPr>
        <p:spPr>
          <a:xfrm>
            <a:off x="104955" y="484743"/>
            <a:ext cx="11920268" cy="1477328"/>
          </a:xfrm>
          <a:prstGeom prst="rect">
            <a:avLst/>
          </a:prstGeom>
          <a:noFill/>
        </p:spPr>
        <p:txBody>
          <a:bodyPr wrap="square">
            <a:spAutoFit/>
          </a:bodyPr>
          <a:lstStyle/>
          <a:p>
            <a:pPr algn="ctr"/>
            <a:r>
              <a:rPr lang="en-ZA" b="1" dirty="0"/>
              <a:t>Suggested controls to reduce the risk further, whenever necessary:</a:t>
            </a:r>
          </a:p>
          <a:p>
            <a:endParaRPr lang="en-ZA" dirty="0"/>
          </a:p>
          <a:p>
            <a:r>
              <a:rPr lang="en-ZA" dirty="0"/>
              <a:t>• Although the current risk is low, pedestrian warning is deemed necessary and therefore the </a:t>
            </a:r>
            <a:r>
              <a:rPr lang="en-ZA" dirty="0" err="1"/>
              <a:t>Roofbolter</a:t>
            </a:r>
            <a:r>
              <a:rPr lang="en-ZA" dirty="0"/>
              <a:t> to be fitted with CPS effective warning and not auto retard and auto stop.</a:t>
            </a:r>
          </a:p>
          <a:p>
            <a:endParaRPr lang="en-ZA" dirty="0"/>
          </a:p>
        </p:txBody>
      </p:sp>
    </p:spTree>
    <p:extLst>
      <p:ext uri="{BB962C8B-B14F-4D97-AF65-F5344CB8AC3E}">
        <p14:creationId xmlns:p14="http://schemas.microsoft.com/office/powerpoint/2010/main" val="3824892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32F0DF1-0E80-44AD-AE26-EAA459A33820}"/>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1013D03-AE45-46F4-AAA4-070457500F14}"/>
              </a:ext>
            </a:extLst>
          </p:cNvPr>
          <p:cNvSpPr/>
          <p:nvPr/>
        </p:nvSpPr>
        <p:spPr>
          <a:xfrm>
            <a:off x="1991245" y="241540"/>
            <a:ext cx="8064747" cy="583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ptos" panose="020B0004020202020204" pitchFamily="34" charset="0"/>
              </a:rPr>
              <a:t>Background support</a:t>
            </a:r>
            <a:r>
              <a:rPr kumimoji="0" lang="en-US" sz="2000" b="0" i="0" u="none" strike="noStrike" kern="1200" cap="none" spc="0" normalizeH="0" baseline="0" noProof="0">
                <a:ln>
                  <a:noFill/>
                </a:ln>
                <a:solidFill>
                  <a:prstClr val="black"/>
                </a:solidFill>
                <a:effectLst/>
                <a:uLnTx/>
                <a:uFillTx/>
                <a:latin typeface="Aptos" panose="020B0004020202020204" pitchFamily="34" charset="0"/>
              </a:rPr>
              <a:t> </a:t>
            </a:r>
          </a:p>
        </p:txBody>
      </p:sp>
      <p:pic>
        <p:nvPicPr>
          <p:cNvPr id="2" name="Picture 1">
            <a:extLst>
              <a:ext uri="{FF2B5EF4-FFF2-40B4-BE49-F238E27FC236}">
                <a16:creationId xmlns:a16="http://schemas.microsoft.com/office/drawing/2014/main" id="{ECA9C7EF-B6F5-42F3-8BC9-4EF987EF0FC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5914"/>
            <a:ext cx="1424797" cy="1067223"/>
          </a:xfrm>
          <a:prstGeom prst="rect">
            <a:avLst/>
          </a:prstGeom>
        </p:spPr>
      </p:pic>
      <p:sp>
        <p:nvSpPr>
          <p:cNvPr id="10" name="Slide Number Placeholder 9">
            <a:extLst>
              <a:ext uri="{FF2B5EF4-FFF2-40B4-BE49-F238E27FC236}">
                <a16:creationId xmlns:a16="http://schemas.microsoft.com/office/drawing/2014/main" id="{BFC766CB-6324-660D-8EF5-4E13B38F3C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11FA5BC-F7C0-2CC5-AE1B-D89CC431E85B}"/>
              </a:ext>
            </a:extLst>
          </p:cNvPr>
          <p:cNvSpPr txBox="1"/>
          <p:nvPr/>
        </p:nvSpPr>
        <p:spPr>
          <a:xfrm>
            <a:off x="1387813" y="1470573"/>
            <a:ext cx="9416374" cy="4640886"/>
          </a:xfrm>
          <a:prstGeom prst="rect">
            <a:avLst/>
          </a:prstGeom>
          <a:noFill/>
          <a:ln>
            <a:solidFill>
              <a:schemeClr val="bg1">
                <a:lumMod val="75000"/>
              </a:schemeClr>
            </a:solidFill>
          </a:ln>
        </p:spPr>
        <p:txBody>
          <a:bodyPr wrap="square" rtlCol="0" anchor="ctr">
            <a:spAutoFit/>
          </a:bodyPr>
          <a:lstStyle/>
          <a:p>
            <a:pPr marL="285750" indent="-285750">
              <a:lnSpc>
                <a:spcPct val="114000"/>
              </a:lnSpc>
              <a:spcBef>
                <a:spcPts val="600"/>
              </a:spcBef>
              <a:spcAft>
                <a:spcPts val="600"/>
              </a:spcAft>
              <a:buFont typeface="Arial" panose="020B0604020202020204" pitchFamily="34" charset="0"/>
              <a:buChar char="•"/>
            </a:pPr>
            <a:r>
              <a:rPr lang="en-GB" sz="1200">
                <a:latin typeface="Aptos" panose="020B0004020202020204" pitchFamily="34" charset="0"/>
              </a:rPr>
              <a:t>Extract from ISO 21815-1:2022: </a:t>
            </a:r>
            <a:r>
              <a:rPr lang="en-GB" sz="1200" b="1">
                <a:highlight>
                  <a:srgbClr val="FFFF00"/>
                </a:highlight>
                <a:latin typeface="Aptos" panose="020B0004020202020204" pitchFamily="34" charset="0"/>
              </a:rPr>
              <a:t>“Collision warning and avoidance systems are developing technologies and algorithms are not yet mature and well understood.</a:t>
            </a:r>
            <a:r>
              <a:rPr lang="en-GB" sz="1200">
                <a:latin typeface="Aptos" panose="020B0004020202020204" pitchFamily="34" charset="0"/>
              </a:rPr>
              <a:t> This document is intended to foster innovation and accelerate the pace of improvements in new collision warning and avoidance technologies.” </a:t>
            </a:r>
          </a:p>
          <a:p>
            <a:pPr marL="285750" indent="-285750">
              <a:lnSpc>
                <a:spcPct val="114000"/>
              </a:lnSpc>
              <a:spcBef>
                <a:spcPts val="600"/>
              </a:spcBef>
              <a:spcAft>
                <a:spcPts val="600"/>
              </a:spcAft>
              <a:buFont typeface="Arial" panose="020B0604020202020204" pitchFamily="34" charset="0"/>
              <a:buChar char="•"/>
            </a:pPr>
            <a:r>
              <a:rPr lang="en-GB" sz="1200">
                <a:latin typeface="Aptos" panose="020B0004020202020204" pitchFamily="34" charset="0"/>
              </a:rPr>
              <a:t>CMEIG, EMESRT and ICMM have recognised the need for a guide to the approach for functional safety for mobile earthmoving machinery and provide guidance for the interim approach to non-deterministic systems whilst standards for these are being developed. The standards under development are the ISO 19014 series.</a:t>
            </a:r>
          </a:p>
          <a:p>
            <a:pPr marL="742950" lvl="1" indent="-285750">
              <a:lnSpc>
                <a:spcPct val="114000"/>
              </a:lnSpc>
              <a:spcBef>
                <a:spcPts val="600"/>
              </a:spcBef>
              <a:spcAft>
                <a:spcPts val="600"/>
              </a:spcAft>
              <a:buFont typeface="Courier New" panose="02070309020205020404" pitchFamily="49" charset="0"/>
              <a:buChar char="o"/>
            </a:pPr>
            <a:r>
              <a:rPr lang="en-GB" sz="1200">
                <a:latin typeface="Aptos" panose="020B0004020202020204" pitchFamily="34" charset="0"/>
              </a:rPr>
              <a:t>The functional safety approach is to ensure that the integrity of a control system is commensurate with the level of risk posed should that control system fail. It deals with machine controls that work in conjunction with administrative controls to reduce the overall risk to a tolerable level.</a:t>
            </a:r>
          </a:p>
          <a:p>
            <a:pPr marL="285750" indent="-285750">
              <a:lnSpc>
                <a:spcPct val="114000"/>
              </a:lnSpc>
              <a:spcBef>
                <a:spcPts val="600"/>
              </a:spcBef>
              <a:spcAft>
                <a:spcPts val="600"/>
              </a:spcAft>
              <a:buFont typeface="Arial" panose="020B0604020202020204" pitchFamily="34" charset="0"/>
              <a:buChar char="•"/>
            </a:pPr>
            <a:r>
              <a:rPr lang="en-GB" sz="1200">
                <a:latin typeface="Aptos" panose="020B0004020202020204" pitchFamily="34" charset="0"/>
              </a:rPr>
              <a:t>Extract from the CMEIG, EMESRT and ICMM: White Paper and Guiding Principles - Functional Safety for Earthmoving Machinery - 05/03/2020: </a:t>
            </a:r>
          </a:p>
          <a:p>
            <a:pPr marL="742950" lvl="1" indent="-285750">
              <a:lnSpc>
                <a:spcPct val="114000"/>
              </a:lnSpc>
              <a:spcBef>
                <a:spcPts val="600"/>
              </a:spcBef>
              <a:spcAft>
                <a:spcPts val="600"/>
              </a:spcAft>
              <a:buFont typeface="Courier New" panose="02070309020205020404" pitchFamily="49" charset="0"/>
              <a:buChar char="o"/>
            </a:pPr>
            <a:r>
              <a:rPr lang="en-GB" sz="1200">
                <a:latin typeface="Aptos" panose="020B0004020202020204" pitchFamily="34" charset="0"/>
              </a:rPr>
              <a:t>“The ISO 19014 series, when published, will be the most applicable and appropriate standard for functional safety requirements for deterministic aspects of earthmoving machines and systems. However, note that there may be some retrospectivity considerations as OEMs transition from existing standards such as ISO 13849.” </a:t>
            </a:r>
          </a:p>
          <a:p>
            <a:pPr marL="742950" lvl="1" indent="-285750">
              <a:lnSpc>
                <a:spcPct val="114000"/>
              </a:lnSpc>
              <a:spcBef>
                <a:spcPts val="600"/>
              </a:spcBef>
              <a:spcAft>
                <a:spcPts val="600"/>
              </a:spcAft>
              <a:buFont typeface="Courier New" panose="02070309020205020404" pitchFamily="49" charset="0"/>
              <a:buChar char="o"/>
            </a:pPr>
            <a:r>
              <a:rPr lang="en-GB" sz="1200">
                <a:latin typeface="Aptos" panose="020B0004020202020204" pitchFamily="34" charset="0"/>
              </a:rPr>
              <a:t>“The increase in the level of automation of earthmoving machinery (e.g. autonomous haul trucks, collision avoidance systems) has led to the introduction of non-deterministic systems which cannot be analysed using traditional (or established) functional safety methodologies.</a:t>
            </a:r>
            <a:r>
              <a:rPr lang="en-GB" sz="1200" b="1">
                <a:latin typeface="Aptos" panose="020B0004020202020204" pitchFamily="34" charset="0"/>
              </a:rPr>
              <a:t> </a:t>
            </a:r>
            <a:r>
              <a:rPr lang="en-GB" sz="1200" b="1">
                <a:highlight>
                  <a:srgbClr val="FFFF00"/>
                </a:highlight>
                <a:latin typeface="Aptos" panose="020B0004020202020204" pitchFamily="34" charset="0"/>
              </a:rPr>
              <a:t>There are standards under development to address this, however in the interim, a risk-based approach is recommended.</a:t>
            </a:r>
            <a:r>
              <a:rPr lang="en-GB" sz="1200" b="1">
                <a:latin typeface="Aptos" panose="020B0004020202020204" pitchFamily="34" charset="0"/>
              </a:rPr>
              <a:t>”</a:t>
            </a:r>
          </a:p>
        </p:txBody>
      </p:sp>
    </p:spTree>
    <p:extLst>
      <p:ext uri="{BB962C8B-B14F-4D97-AF65-F5344CB8AC3E}">
        <p14:creationId xmlns:p14="http://schemas.microsoft.com/office/powerpoint/2010/main" val="2060391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32F0DF1-0E80-44AD-AE26-EAA459A33820}"/>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1013D03-AE45-46F4-AAA4-070457500F14}"/>
              </a:ext>
            </a:extLst>
          </p:cNvPr>
          <p:cNvSpPr/>
          <p:nvPr/>
        </p:nvSpPr>
        <p:spPr>
          <a:xfrm>
            <a:off x="1991245" y="241540"/>
            <a:ext cx="8064747" cy="583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ptos" panose="020B0004020202020204" pitchFamily="34" charset="0"/>
              </a:rPr>
              <a:t>Our collaborative effort</a:t>
            </a:r>
            <a:endParaRPr kumimoji="0" lang="en-US" sz="2000" b="0" i="0" u="none" strike="noStrike" kern="1200" cap="none" spc="0" normalizeH="0" baseline="0" noProof="0">
              <a:ln>
                <a:noFill/>
              </a:ln>
              <a:solidFill>
                <a:prstClr val="black"/>
              </a:solidFill>
              <a:effectLst/>
              <a:uLnTx/>
              <a:uFillTx/>
              <a:latin typeface="Aptos" panose="020B0004020202020204" pitchFamily="34" charset="0"/>
            </a:endParaRPr>
          </a:p>
        </p:txBody>
      </p:sp>
      <p:pic>
        <p:nvPicPr>
          <p:cNvPr id="2" name="Picture 1">
            <a:extLst>
              <a:ext uri="{FF2B5EF4-FFF2-40B4-BE49-F238E27FC236}">
                <a16:creationId xmlns:a16="http://schemas.microsoft.com/office/drawing/2014/main" id="{ECA9C7EF-B6F5-42F3-8BC9-4EF987EF0FC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5914"/>
            <a:ext cx="1282775" cy="960843"/>
          </a:xfrm>
          <a:prstGeom prst="rect">
            <a:avLst/>
          </a:prstGeom>
        </p:spPr>
      </p:pic>
      <p:sp>
        <p:nvSpPr>
          <p:cNvPr id="10" name="Slide Number Placeholder 9">
            <a:extLst>
              <a:ext uri="{FF2B5EF4-FFF2-40B4-BE49-F238E27FC236}">
                <a16:creationId xmlns:a16="http://schemas.microsoft.com/office/drawing/2014/main" id="{BFC766CB-6324-660D-8EF5-4E13B38F3C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11FA5BC-F7C0-2CC5-AE1B-D89CC431E85B}"/>
              </a:ext>
            </a:extLst>
          </p:cNvPr>
          <p:cNvSpPr txBox="1"/>
          <p:nvPr/>
        </p:nvSpPr>
        <p:spPr>
          <a:xfrm>
            <a:off x="2209800" y="1399579"/>
            <a:ext cx="7977210" cy="2926570"/>
          </a:xfrm>
          <a:prstGeom prst="rect">
            <a:avLst/>
          </a:prstGeom>
          <a:noFill/>
          <a:ln>
            <a:solidFill>
              <a:schemeClr val="bg1">
                <a:lumMod val="75000"/>
              </a:schemeClr>
            </a:solidFill>
          </a:ln>
        </p:spPr>
        <p:txBody>
          <a:bodyPr wrap="square" rtlCol="0" anchor="ctr">
            <a:spAutoFit/>
          </a:bodyPr>
          <a:lstStyle/>
          <a:p>
            <a:pPr marL="285750" indent="-285750">
              <a:lnSpc>
                <a:spcPct val="114000"/>
              </a:lnSpc>
              <a:spcBef>
                <a:spcPts val="600"/>
              </a:spcBef>
              <a:spcAft>
                <a:spcPts val="600"/>
              </a:spcAft>
              <a:buFont typeface="Arial" panose="020B0604020202020204" pitchFamily="34" charset="0"/>
              <a:buChar char="•"/>
            </a:pPr>
            <a:r>
              <a:rPr lang="en-GB" sz="1400" b="1">
                <a:highlight>
                  <a:srgbClr val="FFFF00"/>
                </a:highlight>
                <a:latin typeface="Aptos" panose="020B0004020202020204" pitchFamily="34" charset="0"/>
              </a:rPr>
              <a:t>“Collision warning and avoidance systems are developing technologies and algorithms are not yet mature and well understood</a:t>
            </a:r>
            <a:r>
              <a:rPr lang="en-GB" sz="1400">
                <a:highlight>
                  <a:srgbClr val="FFFF00"/>
                </a:highlight>
                <a:latin typeface="Aptos" panose="020B0004020202020204" pitchFamily="34" charset="0"/>
              </a:rPr>
              <a:t>.</a:t>
            </a:r>
          </a:p>
          <a:p>
            <a:pPr marL="285750" indent="-285750">
              <a:lnSpc>
                <a:spcPct val="114000"/>
              </a:lnSpc>
              <a:spcBef>
                <a:spcPts val="600"/>
              </a:spcBef>
              <a:spcAft>
                <a:spcPts val="600"/>
              </a:spcAft>
              <a:buFont typeface="Arial" panose="020B0604020202020204" pitchFamily="34" charset="0"/>
              <a:buChar char="•"/>
            </a:pPr>
            <a:r>
              <a:rPr lang="en-GB" sz="1400" b="1">
                <a:highlight>
                  <a:srgbClr val="FFFF00"/>
                </a:highlight>
                <a:latin typeface="Aptos" panose="020B0004020202020204" pitchFamily="34" charset="0"/>
              </a:rPr>
              <a:t> “There are standards under development to address this, however in the interim, a risk-based approach is recommended.</a:t>
            </a:r>
            <a:r>
              <a:rPr lang="en-GB" sz="1400" b="1">
                <a:latin typeface="Aptos" panose="020B0004020202020204" pitchFamily="34" charset="0"/>
              </a:rPr>
              <a:t>”</a:t>
            </a:r>
          </a:p>
          <a:p>
            <a:pPr>
              <a:lnSpc>
                <a:spcPct val="114000"/>
              </a:lnSpc>
              <a:spcBef>
                <a:spcPts val="600"/>
              </a:spcBef>
              <a:spcAft>
                <a:spcPts val="600"/>
              </a:spcAft>
            </a:pPr>
            <a:endParaRPr lang="en-GB" sz="1400" b="1">
              <a:latin typeface="Aptos" panose="020B0004020202020204" pitchFamily="34" charset="0"/>
            </a:endParaRPr>
          </a:p>
          <a:p>
            <a:pPr algn="ctr">
              <a:lnSpc>
                <a:spcPct val="114000"/>
              </a:lnSpc>
              <a:spcBef>
                <a:spcPts val="600"/>
              </a:spcBef>
              <a:spcAft>
                <a:spcPts val="600"/>
              </a:spcAft>
            </a:pPr>
            <a:r>
              <a:rPr lang="en-GB">
                <a:latin typeface="Aptos" panose="020B0004020202020204" pitchFamily="34" charset="0"/>
              </a:rPr>
              <a:t>“</a:t>
            </a:r>
            <a:r>
              <a:rPr lang="en-GB" sz="1600">
                <a:latin typeface="Aptos" panose="020B0004020202020204" pitchFamily="34" charset="0"/>
              </a:rPr>
              <a:t>Our experience has found that the above statements are accurate and that we must work closely with CPS suppliers (CxD, Interface Service providers and TMM OEMs) to ensure compliance even though the current state of the CPS technology is immature and the TMMs are not yet designed according to functional safety standards.”  </a:t>
            </a:r>
          </a:p>
        </p:txBody>
      </p:sp>
    </p:spTree>
    <p:extLst>
      <p:ext uri="{BB962C8B-B14F-4D97-AF65-F5344CB8AC3E}">
        <p14:creationId xmlns:p14="http://schemas.microsoft.com/office/powerpoint/2010/main" val="52715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CF0AED-0FF6-5F1B-6554-78EEAA029781}"/>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DF07A4F-C73B-1BB8-BD29-931F8634187A}"/>
              </a:ext>
            </a:extLst>
          </p:cNvPr>
          <p:cNvCxnSpPr>
            <a:cxnSpLocks/>
          </p:cNvCxnSpPr>
          <p:nvPr/>
        </p:nvCxnSpPr>
        <p:spPr>
          <a:xfrm>
            <a:off x="2363931" y="765078"/>
            <a:ext cx="7184686"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9E8D500-A961-1C8E-22D1-53BC76D23B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5914"/>
            <a:ext cx="1321686" cy="989989"/>
          </a:xfrm>
          <a:prstGeom prst="rect">
            <a:avLst/>
          </a:prstGeom>
        </p:spPr>
      </p:pic>
      <p:sp>
        <p:nvSpPr>
          <p:cNvPr id="10" name="Slide Number Placeholder 9">
            <a:extLst>
              <a:ext uri="{FF2B5EF4-FFF2-40B4-BE49-F238E27FC236}">
                <a16:creationId xmlns:a16="http://schemas.microsoft.com/office/drawing/2014/main" id="{B0FEA50D-CFDB-2789-A783-62D9F42209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5F6D9DB-6529-F6AB-AEDD-91EC971A2956}"/>
              </a:ext>
            </a:extLst>
          </p:cNvPr>
          <p:cNvSpPr/>
          <p:nvPr/>
        </p:nvSpPr>
        <p:spPr>
          <a:xfrm>
            <a:off x="1991245" y="192900"/>
            <a:ext cx="8064747" cy="583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a:solidFill>
                  <a:prstClr val="black"/>
                </a:solidFill>
                <a:latin typeface="Aptos" panose="020B0004020202020204" pitchFamily="34" charset="0"/>
              </a:rPr>
              <a:t>The Act” Section 21. Manufacturer's and supplier's duty for health and safety.</a:t>
            </a:r>
          </a:p>
        </p:txBody>
      </p:sp>
      <p:sp>
        <p:nvSpPr>
          <p:cNvPr id="6" name="TextBox 5">
            <a:extLst>
              <a:ext uri="{FF2B5EF4-FFF2-40B4-BE49-F238E27FC236}">
                <a16:creationId xmlns:a16="http://schemas.microsoft.com/office/drawing/2014/main" id="{807CE635-213B-A670-0E15-47F47126C09D}"/>
              </a:ext>
            </a:extLst>
          </p:cNvPr>
          <p:cNvSpPr txBox="1"/>
          <p:nvPr/>
        </p:nvSpPr>
        <p:spPr>
          <a:xfrm>
            <a:off x="943584" y="1177046"/>
            <a:ext cx="10410216" cy="5175199"/>
          </a:xfrm>
          <a:prstGeom prst="rect">
            <a:avLst/>
          </a:prstGeom>
          <a:noFill/>
        </p:spPr>
        <p:txBody>
          <a:bodyPr wrap="square">
            <a:spAutoFit/>
          </a:bodyPr>
          <a:lstStyle/>
          <a:p>
            <a:pPr marL="270510" algn="just">
              <a:lnSpc>
                <a:spcPct val="115000"/>
              </a:lnSpc>
              <a:spcBef>
                <a:spcPts val="600"/>
              </a:spcBef>
              <a:buNone/>
            </a:pPr>
            <a:r>
              <a:rPr lang="en-ZA" sz="1600" b="1" kern="100">
                <a:effectLst/>
                <a:latin typeface="Aptos" panose="020B0004020202020204" pitchFamily="34" charset="0"/>
                <a:ea typeface="Aptos" panose="020B0004020202020204" pitchFamily="34" charset="0"/>
                <a:cs typeface="Times New Roman" panose="02020603050405020304" pitchFamily="18" charset="0"/>
              </a:rPr>
              <a:t>“The Act” Section 21. Manufacturer's and supplier's duty for health and safety.</a:t>
            </a:r>
            <a:endParaRPr lang="en-ZA" sz="1600" kern="100">
              <a:effectLst/>
              <a:latin typeface="Aptos" panose="020B0004020202020204" pitchFamily="34" charset="0"/>
              <a:ea typeface="Aptos" panose="020B0004020202020204" pitchFamily="34" charset="0"/>
              <a:cs typeface="Times New Roman" panose="02020603050405020304" pitchFamily="18" charset="0"/>
            </a:endParaRPr>
          </a:p>
          <a:p>
            <a:pPr marL="457200" algn="just">
              <a:lnSpc>
                <a:spcPct val="115000"/>
              </a:lnSpc>
              <a:buNone/>
            </a:pPr>
            <a:r>
              <a:rPr lang="en-ZA" sz="1600" kern="100">
                <a:effectLst/>
                <a:latin typeface="Aptos" panose="020B0004020202020204" pitchFamily="34" charset="0"/>
                <a:ea typeface="Aptos" panose="020B0004020202020204" pitchFamily="34" charset="0"/>
                <a:cs typeface="Times New Roman" panose="02020603050405020304" pitchFamily="18" charset="0"/>
              </a:rPr>
              <a:t>(1) Any person who -</a:t>
            </a:r>
          </a:p>
          <a:p>
            <a:pPr marL="914400" algn="just">
              <a:lnSpc>
                <a:spcPct val="115000"/>
              </a:lnSpc>
              <a:buNone/>
            </a:pPr>
            <a:r>
              <a:rPr lang="en-ZA" sz="1600" kern="100">
                <a:effectLst/>
                <a:latin typeface="Aptos" panose="020B0004020202020204" pitchFamily="34" charset="0"/>
                <a:ea typeface="Aptos" panose="020B0004020202020204" pitchFamily="34" charset="0"/>
                <a:cs typeface="Times New Roman" panose="02020603050405020304" pitchFamily="18" charset="0"/>
              </a:rPr>
              <a:t>(a) designs, manufactures, repairs, imports, or supplies any article for use at a mine must ensure, as far as reasonably practicable -</a:t>
            </a:r>
          </a:p>
          <a:p>
            <a:pPr marL="1371600" algn="just">
              <a:lnSpc>
                <a:spcPct val="115000"/>
              </a:lnSpc>
              <a:buNone/>
            </a:pPr>
            <a:r>
              <a:rPr lang="en-ZA" sz="1600" kern="100">
                <a:effectLst/>
                <a:latin typeface="Aptos" panose="020B0004020202020204" pitchFamily="34" charset="0"/>
                <a:ea typeface="Aptos" panose="020B0004020202020204" pitchFamily="34" charset="0"/>
                <a:cs typeface="Times New Roman" panose="02020603050405020304" pitchFamily="18" charset="0"/>
              </a:rPr>
              <a:t>(i) that the article is safe and without risk to health and safety when used properly; and</a:t>
            </a:r>
          </a:p>
          <a:p>
            <a:pPr marL="1371600" algn="just">
              <a:lnSpc>
                <a:spcPct val="115000"/>
              </a:lnSpc>
              <a:buNone/>
            </a:pPr>
            <a:r>
              <a:rPr lang="en-ZA" sz="1600" kern="100">
                <a:effectLst/>
                <a:latin typeface="Aptos" panose="020B0004020202020204" pitchFamily="34" charset="0"/>
                <a:ea typeface="Aptos" panose="020B0004020202020204" pitchFamily="34" charset="0"/>
                <a:cs typeface="Times New Roman" panose="02020603050405020304" pitchFamily="18" charset="0"/>
              </a:rPr>
              <a:t>(ii) that it complies with all the requirements in terms of this Act.</a:t>
            </a:r>
          </a:p>
          <a:p>
            <a:pPr marL="914400" algn="just">
              <a:lnSpc>
                <a:spcPct val="115000"/>
              </a:lnSpc>
              <a:buNone/>
            </a:pPr>
            <a:r>
              <a:rPr lang="en-ZA" sz="1600" kern="100">
                <a:effectLst/>
                <a:latin typeface="Aptos" panose="020B0004020202020204" pitchFamily="34" charset="0"/>
                <a:ea typeface="Aptos" panose="020B0004020202020204" pitchFamily="34" charset="0"/>
                <a:cs typeface="Times New Roman" panose="02020603050405020304" pitchFamily="18" charset="0"/>
              </a:rPr>
              <a:t>(b) erects or installs any article for use at a mine must ensure, as far as reasonably practicable, that nothing about the manner in which it is erected or installed makes it unsafe or creates a risk to health and safety when used properly; or</a:t>
            </a:r>
          </a:p>
          <a:p>
            <a:pPr marL="914400" algn="just">
              <a:lnSpc>
                <a:spcPct val="115000"/>
              </a:lnSpc>
              <a:buNone/>
            </a:pPr>
            <a:r>
              <a:rPr lang="en-ZA" sz="1600" kern="100">
                <a:effectLst/>
                <a:latin typeface="Aptos" panose="020B0004020202020204" pitchFamily="34" charset="0"/>
                <a:ea typeface="Aptos" panose="020B0004020202020204" pitchFamily="34" charset="0"/>
                <a:cs typeface="Times New Roman" panose="02020603050405020304" pitchFamily="18" charset="0"/>
              </a:rPr>
              <a:t>(c) designs, manufactures, erects, or installs any article for use at a mine must ensure, as far as reasonably practicable, that ergonomic principles are considered and implemented during design, manufacture, erection, or installation.</a:t>
            </a:r>
          </a:p>
          <a:p>
            <a:pPr marL="630555" indent="-173355" algn="just">
              <a:lnSpc>
                <a:spcPct val="115000"/>
              </a:lnSpc>
              <a:buNone/>
            </a:pPr>
            <a:r>
              <a:rPr lang="en-ZA" sz="1600" kern="100">
                <a:effectLst/>
                <a:latin typeface="Aptos" panose="020B0004020202020204" pitchFamily="34" charset="0"/>
                <a:ea typeface="Aptos" panose="020B0004020202020204" pitchFamily="34" charset="0"/>
                <a:cs typeface="Times New Roman" panose="02020603050405020304" pitchFamily="18" charset="0"/>
              </a:rPr>
              <a:t>(2) Any person who bears a duty in terms of subsection (1) is relieved of that duty to the extent that is reasonable in the circumstances, if -</a:t>
            </a:r>
          </a:p>
          <a:p>
            <a:pPr marL="914400" algn="just">
              <a:lnSpc>
                <a:spcPct val="115000"/>
              </a:lnSpc>
              <a:buNone/>
            </a:pPr>
            <a:r>
              <a:rPr lang="en-ZA" sz="1600" kern="100">
                <a:effectLst/>
                <a:latin typeface="Aptos" panose="020B0004020202020204" pitchFamily="34" charset="0"/>
                <a:ea typeface="Aptos" panose="020B0004020202020204" pitchFamily="34" charset="0"/>
                <a:cs typeface="Times New Roman" panose="02020603050405020304" pitchFamily="18" charset="0"/>
              </a:rPr>
              <a:t>(a) that person designs, manufactures, repairs, imports, or supplies an article for or to another person; and</a:t>
            </a:r>
          </a:p>
          <a:p>
            <a:pPr marL="914400" algn="just">
              <a:lnSpc>
                <a:spcPct val="115000"/>
              </a:lnSpc>
              <a:spcAft>
                <a:spcPts val="600"/>
              </a:spcAft>
            </a:pPr>
            <a:r>
              <a:rPr lang="en-ZA" sz="1600" kern="100">
                <a:effectLst/>
                <a:latin typeface="Aptos" panose="020B0004020202020204" pitchFamily="34" charset="0"/>
                <a:ea typeface="Aptos" panose="020B0004020202020204" pitchFamily="34" charset="0"/>
                <a:cs typeface="Times New Roman" panose="02020603050405020304" pitchFamily="18" charset="0"/>
              </a:rPr>
              <a:t>(b) that other person provides a written undertaking to take specified steps sufficient to ensure, as far as reasonably practicable, that the article will be safe and without risk to health and safety when used properly and that it complies with all prescribed requirements.</a:t>
            </a:r>
          </a:p>
        </p:txBody>
      </p:sp>
    </p:spTree>
    <p:extLst>
      <p:ext uri="{BB962C8B-B14F-4D97-AF65-F5344CB8AC3E}">
        <p14:creationId xmlns:p14="http://schemas.microsoft.com/office/powerpoint/2010/main" val="3480451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32F0DF1-0E80-44AD-AE26-EAA459A33820}"/>
              </a:ext>
            </a:extLst>
          </p:cNvPr>
          <p:cNvCxnSpPr>
            <a:cxnSpLocks/>
          </p:cNvCxnSpPr>
          <p:nvPr/>
        </p:nvCxnSpPr>
        <p:spPr>
          <a:xfrm>
            <a:off x="2363931" y="833174"/>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1013D03-AE45-46F4-AAA4-070457500F14}"/>
              </a:ext>
            </a:extLst>
          </p:cNvPr>
          <p:cNvSpPr/>
          <p:nvPr/>
        </p:nvSpPr>
        <p:spPr>
          <a:xfrm>
            <a:off x="1991245" y="134532"/>
            <a:ext cx="8064747" cy="583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Aptos" panose="020B0004020202020204" pitchFamily="34" charset="0"/>
              </a:rPr>
              <a:t>Our approach #3: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Aptos" panose="020B0004020202020204" pitchFamily="34" charset="0"/>
              </a:rPr>
              <a:t>Section 21 responsibility</a:t>
            </a:r>
          </a:p>
        </p:txBody>
      </p:sp>
      <p:pic>
        <p:nvPicPr>
          <p:cNvPr id="2" name="Picture 1">
            <a:extLst>
              <a:ext uri="{FF2B5EF4-FFF2-40B4-BE49-F238E27FC236}">
                <a16:creationId xmlns:a16="http://schemas.microsoft.com/office/drawing/2014/main" id="{ECA9C7EF-B6F5-42F3-8BC9-4EF987EF0FC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42418"/>
            <a:ext cx="1282775" cy="960844"/>
          </a:xfrm>
          <a:prstGeom prst="rect">
            <a:avLst/>
          </a:prstGeom>
        </p:spPr>
      </p:pic>
      <p:sp>
        <p:nvSpPr>
          <p:cNvPr id="10" name="Slide Number Placeholder 9">
            <a:extLst>
              <a:ext uri="{FF2B5EF4-FFF2-40B4-BE49-F238E27FC236}">
                <a16:creationId xmlns:a16="http://schemas.microsoft.com/office/drawing/2014/main" id="{BFC766CB-6324-660D-8EF5-4E13B38F3C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FFB97DFC-1663-731F-30A0-75E26FE15D4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92" t="4681" r="6545" b="4681"/>
          <a:stretch/>
        </p:blipFill>
        <p:spPr bwMode="auto">
          <a:xfrm>
            <a:off x="3009809" y="885460"/>
            <a:ext cx="6172383" cy="556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496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133231-089B-95B4-703B-93A2CB5979E5}"/>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BF49D5F-1A41-65B6-1A1C-C96C8F0426B7}"/>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09F9EC2-6AA9-23F3-9B54-17DA967D311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5914"/>
            <a:ext cx="1321686" cy="989989"/>
          </a:xfrm>
          <a:prstGeom prst="rect">
            <a:avLst/>
          </a:prstGeom>
        </p:spPr>
      </p:pic>
      <p:sp>
        <p:nvSpPr>
          <p:cNvPr id="10" name="Slide Number Placeholder 9">
            <a:extLst>
              <a:ext uri="{FF2B5EF4-FFF2-40B4-BE49-F238E27FC236}">
                <a16:creationId xmlns:a16="http://schemas.microsoft.com/office/drawing/2014/main" id="{24B98802-60FC-CC0C-606B-DADE844762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3E9BF72-3FF8-ADC3-E7C3-CC096944D51F}"/>
              </a:ext>
            </a:extLst>
          </p:cNvPr>
          <p:cNvSpPr/>
          <p:nvPr/>
        </p:nvSpPr>
        <p:spPr>
          <a:xfrm>
            <a:off x="1991245" y="192900"/>
            <a:ext cx="8064747" cy="583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b="1">
                <a:solidFill>
                  <a:prstClr val="black"/>
                </a:solidFill>
                <a:latin typeface="Aptos" panose="020B0004020202020204" pitchFamily="34" charset="0"/>
              </a:rPr>
              <a:t>The Act” Section 21. Manufacturer's and supplier's duty for health and safety.</a:t>
            </a:r>
          </a:p>
        </p:txBody>
      </p:sp>
      <p:pic>
        <p:nvPicPr>
          <p:cNvPr id="6" name="Picture 5">
            <a:extLst>
              <a:ext uri="{FF2B5EF4-FFF2-40B4-BE49-F238E27FC236}">
                <a16:creationId xmlns:a16="http://schemas.microsoft.com/office/drawing/2014/main" id="{230B2C60-78BE-2292-5A7C-441698CC2DE6}"/>
              </a:ext>
            </a:extLst>
          </p:cNvPr>
          <p:cNvPicPr>
            <a:picLocks noChangeAspect="1"/>
          </p:cNvPicPr>
          <p:nvPr/>
        </p:nvPicPr>
        <p:blipFill>
          <a:blip r:embed="rId3"/>
          <a:stretch>
            <a:fillRect/>
          </a:stretch>
        </p:blipFill>
        <p:spPr>
          <a:xfrm>
            <a:off x="3876587" y="1111604"/>
            <a:ext cx="4438826" cy="5427308"/>
          </a:xfrm>
          <a:prstGeom prst="rect">
            <a:avLst/>
          </a:prstGeom>
        </p:spPr>
      </p:pic>
    </p:spTree>
    <p:extLst>
      <p:ext uri="{BB962C8B-B14F-4D97-AF65-F5344CB8AC3E}">
        <p14:creationId xmlns:p14="http://schemas.microsoft.com/office/powerpoint/2010/main" val="3231642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32F0DF1-0E80-44AD-AE26-EAA459A33820}"/>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1013D03-AE45-46F4-AAA4-070457500F14}"/>
              </a:ext>
            </a:extLst>
          </p:cNvPr>
          <p:cNvSpPr/>
          <p:nvPr/>
        </p:nvSpPr>
        <p:spPr>
          <a:xfrm>
            <a:off x="1991245" y="241540"/>
            <a:ext cx="8064747" cy="583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ptos" panose="020B0004020202020204" pitchFamily="34" charset="0"/>
              </a:rPr>
              <a:t>Example: braking systems</a:t>
            </a:r>
            <a:endParaRPr kumimoji="0" lang="en-US" sz="2000" b="0" i="0" u="none" strike="noStrike" kern="1200" cap="none" spc="0" normalizeH="0" baseline="0" noProof="0">
              <a:ln>
                <a:noFill/>
              </a:ln>
              <a:solidFill>
                <a:prstClr val="black"/>
              </a:solidFill>
              <a:effectLst/>
              <a:uLnTx/>
              <a:uFillTx/>
              <a:latin typeface="Aptos" panose="020B0004020202020204" pitchFamily="34" charset="0"/>
            </a:endParaRPr>
          </a:p>
        </p:txBody>
      </p:sp>
      <p:pic>
        <p:nvPicPr>
          <p:cNvPr id="2" name="Picture 1">
            <a:extLst>
              <a:ext uri="{FF2B5EF4-FFF2-40B4-BE49-F238E27FC236}">
                <a16:creationId xmlns:a16="http://schemas.microsoft.com/office/drawing/2014/main" id="{ECA9C7EF-B6F5-42F3-8BC9-4EF987EF0FC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31284"/>
            <a:ext cx="1345083" cy="1007514"/>
          </a:xfrm>
          <a:prstGeom prst="rect">
            <a:avLst/>
          </a:prstGeom>
        </p:spPr>
      </p:pic>
      <p:sp>
        <p:nvSpPr>
          <p:cNvPr id="10" name="Slide Number Placeholder 9">
            <a:extLst>
              <a:ext uri="{FF2B5EF4-FFF2-40B4-BE49-F238E27FC236}">
                <a16:creationId xmlns:a16="http://schemas.microsoft.com/office/drawing/2014/main" id="{BFC766CB-6324-660D-8EF5-4E13B38F3C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43E9FC77-451F-D47D-9900-308892E8AE7D}"/>
              </a:ext>
            </a:extLst>
          </p:cNvPr>
          <p:cNvGrpSpPr/>
          <p:nvPr/>
        </p:nvGrpSpPr>
        <p:grpSpPr>
          <a:xfrm>
            <a:off x="1445097" y="1158792"/>
            <a:ext cx="8976222" cy="5071262"/>
            <a:chOff x="1445097" y="1132914"/>
            <a:chExt cx="8976222" cy="5071262"/>
          </a:xfrm>
        </p:grpSpPr>
        <p:grpSp>
          <p:nvGrpSpPr>
            <p:cNvPr id="8" name="Group 7">
              <a:extLst>
                <a:ext uri="{FF2B5EF4-FFF2-40B4-BE49-F238E27FC236}">
                  <a16:creationId xmlns:a16="http://schemas.microsoft.com/office/drawing/2014/main" id="{9557A84E-E034-BB75-FEF3-10A0A524FB56}"/>
                </a:ext>
              </a:extLst>
            </p:cNvPr>
            <p:cNvGrpSpPr/>
            <p:nvPr/>
          </p:nvGrpSpPr>
          <p:grpSpPr>
            <a:xfrm>
              <a:off x="1445097" y="1132914"/>
              <a:ext cx="8976222" cy="5071262"/>
              <a:chOff x="1445097" y="1132914"/>
              <a:chExt cx="8976222" cy="5071262"/>
            </a:xfrm>
          </p:grpSpPr>
          <p:grpSp>
            <p:nvGrpSpPr>
              <p:cNvPr id="6" name="Group 5">
                <a:extLst>
                  <a:ext uri="{FF2B5EF4-FFF2-40B4-BE49-F238E27FC236}">
                    <a16:creationId xmlns:a16="http://schemas.microsoft.com/office/drawing/2014/main" id="{889FFB09-1A03-7C1C-AD13-81595A03D6C9}"/>
                  </a:ext>
                </a:extLst>
              </p:cNvPr>
              <p:cNvGrpSpPr/>
              <p:nvPr/>
            </p:nvGrpSpPr>
            <p:grpSpPr>
              <a:xfrm>
                <a:off x="1445097" y="1132914"/>
                <a:ext cx="8976222" cy="5071262"/>
                <a:chOff x="1445097" y="1132914"/>
                <a:chExt cx="8976222" cy="5071262"/>
              </a:xfrm>
            </p:grpSpPr>
            <p:pic>
              <p:nvPicPr>
                <p:cNvPr id="1026" name="Picture 2">
                  <a:extLst>
                    <a:ext uri="{FF2B5EF4-FFF2-40B4-BE49-F238E27FC236}">
                      <a16:creationId xmlns:a16="http://schemas.microsoft.com/office/drawing/2014/main" id="{370A70CD-638B-940C-22C9-F5C0712EB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4" t="6690" r="5086" b="1364"/>
                <a:stretch/>
              </p:blipFill>
              <p:spPr bwMode="auto">
                <a:xfrm>
                  <a:off x="1445097" y="1132914"/>
                  <a:ext cx="8976222" cy="50712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DA1D1D4-A296-9174-A7DF-4B5681781C54}"/>
                    </a:ext>
                  </a:extLst>
                </p:cNvPr>
                <p:cNvPicPr>
                  <a:picLocks noChangeAspect="1"/>
                </p:cNvPicPr>
                <p:nvPr/>
              </p:nvPicPr>
              <p:blipFill>
                <a:blip r:embed="rId4"/>
                <a:stretch>
                  <a:fillRect/>
                </a:stretch>
              </p:blipFill>
              <p:spPr>
                <a:xfrm>
                  <a:off x="5060831" y="5071894"/>
                  <a:ext cx="2263904" cy="759411"/>
                </a:xfrm>
                <a:prstGeom prst="rect">
                  <a:avLst/>
                </a:prstGeom>
              </p:spPr>
            </p:pic>
          </p:grpSp>
          <p:sp>
            <p:nvSpPr>
              <p:cNvPr id="7" name="Rectangle 6">
                <a:extLst>
                  <a:ext uri="{FF2B5EF4-FFF2-40B4-BE49-F238E27FC236}">
                    <a16:creationId xmlns:a16="http://schemas.microsoft.com/office/drawing/2014/main" id="{CD9099B8-E582-6FBA-42E0-7B049F714DD8}"/>
                  </a:ext>
                </a:extLst>
              </p:cNvPr>
              <p:cNvSpPr/>
              <p:nvPr/>
            </p:nvSpPr>
            <p:spPr>
              <a:xfrm>
                <a:off x="7379368" y="5081224"/>
                <a:ext cx="1917032" cy="10988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A36C1163-C6F8-22BE-6458-3E027544665A}"/>
                </a:ext>
              </a:extLst>
            </p:cNvPr>
            <p:cNvPicPr>
              <a:picLocks noChangeAspect="1"/>
            </p:cNvPicPr>
            <p:nvPr/>
          </p:nvPicPr>
          <p:blipFill>
            <a:blip r:embed="rId5"/>
            <a:stretch>
              <a:fillRect/>
            </a:stretch>
          </p:blipFill>
          <p:spPr>
            <a:xfrm>
              <a:off x="7379368" y="5081224"/>
              <a:ext cx="1699009" cy="896699"/>
            </a:xfrm>
            <a:prstGeom prst="rect">
              <a:avLst/>
            </a:prstGeom>
          </p:spPr>
        </p:pic>
      </p:grpSp>
    </p:spTree>
    <p:extLst>
      <p:ext uri="{BB962C8B-B14F-4D97-AF65-F5344CB8AC3E}">
        <p14:creationId xmlns:p14="http://schemas.microsoft.com/office/powerpoint/2010/main" val="1219476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53336B-E72D-4424-877A-6AC0D963EB92}"/>
              </a:ext>
            </a:extLst>
          </p:cNvPr>
          <p:cNvSpPr txBox="1"/>
          <p:nvPr/>
        </p:nvSpPr>
        <p:spPr>
          <a:xfrm>
            <a:off x="451499" y="5260341"/>
            <a:ext cx="6549375" cy="592791"/>
          </a:xfrm>
          <a:prstGeom prst="rect">
            <a:avLst/>
          </a:prstGeom>
          <a:noFill/>
        </p:spPr>
        <p:txBody>
          <a:bodyPr wrap="square" lIns="91440" tIns="45720" rIns="91440" bIns="45720" rtlCol="0" anchor="ctr">
            <a:spAutoFit/>
          </a:bodyPr>
          <a:lstStyle/>
          <a:p>
            <a:pPr lvl="0" defTabSz="457200">
              <a:lnSpc>
                <a:spcPct val="90000"/>
              </a:lnSpc>
              <a:defRPr/>
            </a:pPr>
            <a:r>
              <a:rPr lang="en-GB" sz="3600" b="1" noProof="0">
                <a:solidFill>
                  <a:schemeClr val="bg1"/>
                </a:solidFill>
              </a:rPr>
              <a:t>Overview</a:t>
            </a:r>
            <a:endParaRPr kumimoji="0" lang="en-US" sz="3200" b="1" i="0" u="none" strike="noStrike" kern="1200" cap="none" spc="0" normalizeH="0" baseline="0" noProof="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1873087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32F0DF1-0E80-44AD-AE26-EAA459A33820}"/>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CA9C7EF-B6F5-42F3-8BC9-4EF987EF0FC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5914"/>
            <a:ext cx="1817268" cy="1361197"/>
          </a:xfrm>
          <a:prstGeom prst="rect">
            <a:avLst/>
          </a:prstGeom>
        </p:spPr>
      </p:pic>
      <p:sp>
        <p:nvSpPr>
          <p:cNvPr id="10" name="Slide Number Placeholder 9">
            <a:extLst>
              <a:ext uri="{FF2B5EF4-FFF2-40B4-BE49-F238E27FC236}">
                <a16:creationId xmlns:a16="http://schemas.microsoft.com/office/drawing/2014/main" id="{BFC766CB-6324-660D-8EF5-4E13B38F3C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3F93775-71CC-91FE-4117-BEF6DF45D97F}"/>
              </a:ext>
            </a:extLst>
          </p:cNvPr>
          <p:cNvSpPr/>
          <p:nvPr/>
        </p:nvSpPr>
        <p:spPr>
          <a:xfrm>
            <a:off x="1991245" y="192900"/>
            <a:ext cx="8064747" cy="583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ptos" panose="020B0004020202020204" pitchFamily="34" charset="0"/>
              </a:rPr>
              <a:t>Our approach #5: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ptos" panose="020B0004020202020204" pitchFamily="34" charset="0"/>
              </a:rPr>
              <a:t>Review of FMECA</a:t>
            </a:r>
            <a:endParaRPr kumimoji="0" lang="en-US" b="1" i="0" u="none" strike="noStrike" kern="1200" cap="none" spc="0" normalizeH="0" baseline="0" noProof="0">
              <a:ln>
                <a:noFill/>
              </a:ln>
              <a:solidFill>
                <a:prstClr val="black"/>
              </a:solidFill>
              <a:effectLst/>
              <a:uLnTx/>
              <a:uFillTx/>
              <a:latin typeface="Aptos" panose="020B0004020202020204" pitchFamily="34" charset="0"/>
            </a:endParaRPr>
          </a:p>
        </p:txBody>
      </p:sp>
      <p:pic>
        <p:nvPicPr>
          <p:cNvPr id="11" name="Picture 10">
            <a:extLst>
              <a:ext uri="{FF2B5EF4-FFF2-40B4-BE49-F238E27FC236}">
                <a16:creationId xmlns:a16="http://schemas.microsoft.com/office/drawing/2014/main" id="{CDC51F8F-639A-AC21-E59C-8AC5505C4E4E}"/>
              </a:ext>
            </a:extLst>
          </p:cNvPr>
          <p:cNvPicPr>
            <a:picLocks noChangeAspect="1"/>
          </p:cNvPicPr>
          <p:nvPr/>
        </p:nvPicPr>
        <p:blipFill>
          <a:blip r:embed="rId3"/>
          <a:stretch>
            <a:fillRect/>
          </a:stretch>
        </p:blipFill>
        <p:spPr>
          <a:xfrm>
            <a:off x="373541" y="1883040"/>
            <a:ext cx="11476715" cy="3558848"/>
          </a:xfrm>
          <a:prstGeom prst="rect">
            <a:avLst/>
          </a:prstGeom>
        </p:spPr>
      </p:pic>
      <p:sp>
        <p:nvSpPr>
          <p:cNvPr id="14" name="TextBox 13">
            <a:extLst>
              <a:ext uri="{FF2B5EF4-FFF2-40B4-BE49-F238E27FC236}">
                <a16:creationId xmlns:a16="http://schemas.microsoft.com/office/drawing/2014/main" id="{5C6D70DE-3770-A664-DFB2-F8372A0623AB}"/>
              </a:ext>
            </a:extLst>
          </p:cNvPr>
          <p:cNvSpPr txBox="1"/>
          <p:nvPr/>
        </p:nvSpPr>
        <p:spPr>
          <a:xfrm>
            <a:off x="4453970" y="1194663"/>
            <a:ext cx="3932149" cy="307777"/>
          </a:xfrm>
          <a:prstGeom prst="rect">
            <a:avLst/>
          </a:prstGeom>
          <a:noFill/>
          <a:ln>
            <a:solidFill>
              <a:schemeClr val="bg1">
                <a:lumMod val="75000"/>
              </a:schemeClr>
            </a:solidFill>
          </a:ln>
        </p:spPr>
        <p:txBody>
          <a:bodyPr wrap="square" rtlCol="0">
            <a:spAutoFit/>
          </a:bodyPr>
          <a:lstStyle/>
          <a:p>
            <a:pPr algn="ctr"/>
            <a:r>
              <a:rPr lang="en-GB" sz="1400" b="1">
                <a:latin typeface="Aptos" panose="020B0004020202020204" pitchFamily="34" charset="0"/>
              </a:rPr>
              <a:t>Example of a portion of a cap lamp FMECA</a:t>
            </a:r>
            <a:endParaRPr lang="en-ZA" sz="1400" b="1">
              <a:latin typeface="Aptos" panose="020B0004020202020204" pitchFamily="34" charset="0"/>
            </a:endParaRPr>
          </a:p>
        </p:txBody>
      </p:sp>
    </p:spTree>
    <p:extLst>
      <p:ext uri="{BB962C8B-B14F-4D97-AF65-F5344CB8AC3E}">
        <p14:creationId xmlns:p14="http://schemas.microsoft.com/office/powerpoint/2010/main" val="2807056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7C0E4F-2B45-6055-A22E-F8007FEF15DC}"/>
              </a:ext>
            </a:extLst>
          </p:cNvPr>
          <p:cNvPicPr>
            <a:picLocks noChangeAspect="1"/>
          </p:cNvPicPr>
          <p:nvPr/>
        </p:nvPicPr>
        <p:blipFill>
          <a:blip r:embed="rId2"/>
          <a:stretch>
            <a:fillRect/>
          </a:stretch>
        </p:blipFill>
        <p:spPr>
          <a:xfrm>
            <a:off x="3581400" y="1012616"/>
            <a:ext cx="7687776" cy="5732503"/>
          </a:xfrm>
          <a:prstGeom prst="rect">
            <a:avLst/>
          </a:prstGeom>
        </p:spPr>
      </p:pic>
      <p:cxnSp>
        <p:nvCxnSpPr>
          <p:cNvPr id="12" name="Straight Connector 11">
            <a:extLst>
              <a:ext uri="{FF2B5EF4-FFF2-40B4-BE49-F238E27FC236}">
                <a16:creationId xmlns:a16="http://schemas.microsoft.com/office/drawing/2014/main" id="{232F0DF1-0E80-44AD-AE26-EAA459A33820}"/>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CA9C7EF-B6F5-42F3-8BC9-4EF987EF0F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1744" y="-5913"/>
            <a:ext cx="1263087" cy="946096"/>
          </a:xfrm>
          <a:prstGeom prst="rect">
            <a:avLst/>
          </a:prstGeom>
        </p:spPr>
      </p:pic>
      <p:sp>
        <p:nvSpPr>
          <p:cNvPr id="10" name="Slide Number Placeholder 9">
            <a:extLst>
              <a:ext uri="{FF2B5EF4-FFF2-40B4-BE49-F238E27FC236}">
                <a16:creationId xmlns:a16="http://schemas.microsoft.com/office/drawing/2014/main" id="{BFC766CB-6324-660D-8EF5-4E13B38F3C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3F93775-71CC-91FE-4117-BEF6DF45D97F}"/>
              </a:ext>
            </a:extLst>
          </p:cNvPr>
          <p:cNvSpPr/>
          <p:nvPr/>
        </p:nvSpPr>
        <p:spPr>
          <a:xfrm>
            <a:off x="1991245" y="192900"/>
            <a:ext cx="8064747" cy="583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ptos" panose="020B0004020202020204" pitchFamily="34" charset="0"/>
              </a:rPr>
              <a:t>Our approach #6: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ptos" panose="020B0004020202020204" pitchFamily="34" charset="0"/>
              </a:rPr>
              <a:t>Definitions: the “practicalisation” of fail to safe states 3 and 4</a:t>
            </a:r>
            <a:endParaRPr kumimoji="0" lang="en-US" b="1" i="0" u="none" strike="noStrike" kern="1200" cap="none" spc="0" normalizeH="0" baseline="0" noProof="0">
              <a:ln>
                <a:noFill/>
              </a:ln>
              <a:solidFill>
                <a:prstClr val="black"/>
              </a:solidFill>
              <a:effectLst/>
              <a:uLnTx/>
              <a:uFillTx/>
              <a:latin typeface="Aptos" panose="020B0004020202020204" pitchFamily="34" charset="0"/>
            </a:endParaRPr>
          </a:p>
        </p:txBody>
      </p:sp>
      <p:sp>
        <p:nvSpPr>
          <p:cNvPr id="5" name="TextBox 4">
            <a:extLst>
              <a:ext uri="{FF2B5EF4-FFF2-40B4-BE49-F238E27FC236}">
                <a16:creationId xmlns:a16="http://schemas.microsoft.com/office/drawing/2014/main" id="{5DF90D2D-DEEF-E7D4-1E80-6A09ABD69FFC}"/>
              </a:ext>
            </a:extLst>
          </p:cNvPr>
          <p:cNvSpPr txBox="1"/>
          <p:nvPr/>
        </p:nvSpPr>
        <p:spPr>
          <a:xfrm>
            <a:off x="544750" y="1159103"/>
            <a:ext cx="2743200" cy="2246769"/>
          </a:xfrm>
          <a:prstGeom prst="rect">
            <a:avLst/>
          </a:prstGeom>
          <a:solidFill>
            <a:schemeClr val="accent2">
              <a:lumMod val="20000"/>
              <a:lumOff val="80000"/>
            </a:schemeClr>
          </a:solidFill>
          <a:ln>
            <a:solidFill>
              <a:schemeClr val="accent2">
                <a:lumMod val="75000"/>
              </a:schemeClr>
            </a:solidFill>
          </a:ln>
        </p:spPr>
        <p:txBody>
          <a:bodyPr wrap="square" rtlCol="0">
            <a:spAutoFit/>
          </a:bodyPr>
          <a:lstStyle/>
          <a:p>
            <a:r>
              <a:rPr lang="en-GB" sz="1400"/>
              <a:t>Fail to safe </a:t>
            </a:r>
            <a:r>
              <a:rPr lang="en-GB" sz="1400" b="1"/>
              <a:t>states</a:t>
            </a:r>
            <a:r>
              <a:rPr lang="en-GB" sz="1400"/>
              <a:t>:</a:t>
            </a:r>
          </a:p>
          <a:p>
            <a:pPr marL="342900" indent="-342900">
              <a:buFont typeface="+mj-lt"/>
              <a:buAutoNum type="arabicPeriod"/>
            </a:pPr>
            <a:r>
              <a:rPr lang="en-GB" sz="1400"/>
              <a:t>Initiator (FMECA determined).</a:t>
            </a:r>
          </a:p>
          <a:p>
            <a:pPr marL="342900" indent="-342900">
              <a:buFont typeface="+mj-lt"/>
              <a:buAutoNum type="arabicPeriod"/>
            </a:pPr>
            <a:r>
              <a:rPr lang="en-GB" sz="1400"/>
              <a:t>Process (once initiated).</a:t>
            </a:r>
          </a:p>
          <a:p>
            <a:pPr marL="342900" indent="-342900">
              <a:buFont typeface="+mj-lt"/>
              <a:buAutoNum type="arabicPeriod"/>
            </a:pPr>
            <a:r>
              <a:rPr lang="en-GB" sz="1400"/>
              <a:t>End state.</a:t>
            </a:r>
          </a:p>
          <a:p>
            <a:pPr marL="342900" indent="-342900">
              <a:buFont typeface="+mj-lt"/>
              <a:buAutoNum type="arabicPeriod"/>
            </a:pPr>
            <a:r>
              <a:rPr lang="en-GB" sz="1400"/>
              <a:t>Re-enablement state.</a:t>
            </a:r>
          </a:p>
          <a:p>
            <a:endParaRPr lang="en-GB" sz="1400"/>
          </a:p>
          <a:p>
            <a:r>
              <a:rPr lang="en-GB" sz="1400" b="1"/>
              <a:t>Note: </a:t>
            </a:r>
            <a:r>
              <a:rPr lang="en-GB" sz="1400"/>
              <a:t>each state has its own technical complexities which also varies between OEM, TMM type, interface and CxD.</a:t>
            </a:r>
            <a:endParaRPr lang="en-ZA" sz="1400"/>
          </a:p>
        </p:txBody>
      </p:sp>
      <p:sp>
        <p:nvSpPr>
          <p:cNvPr id="7" name="Arrow: Right 6">
            <a:extLst>
              <a:ext uri="{FF2B5EF4-FFF2-40B4-BE49-F238E27FC236}">
                <a16:creationId xmlns:a16="http://schemas.microsoft.com/office/drawing/2014/main" id="{1891413F-C01B-D205-9065-A24C5D92D22D}"/>
              </a:ext>
            </a:extLst>
          </p:cNvPr>
          <p:cNvSpPr/>
          <p:nvPr/>
        </p:nvSpPr>
        <p:spPr>
          <a:xfrm>
            <a:off x="1751557" y="4258310"/>
            <a:ext cx="1683118" cy="884378"/>
          </a:xfrm>
          <a:prstGeom prst="rightArrow">
            <a:avLst>
              <a:gd name="adj1" fmla="val 58800"/>
              <a:gd name="adj2" fmla="val 42300"/>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 End state:</a:t>
            </a:r>
          </a:p>
          <a:p>
            <a:pPr algn="ctr"/>
            <a:r>
              <a:rPr lang="en-GB" sz="1400">
                <a:solidFill>
                  <a:schemeClr val="tx1"/>
                </a:solidFill>
              </a:rPr>
              <a:t>Safe park</a:t>
            </a:r>
            <a:endParaRPr lang="en-ZA" sz="1400">
              <a:solidFill>
                <a:schemeClr val="tx1"/>
              </a:solidFill>
            </a:endParaRPr>
          </a:p>
        </p:txBody>
      </p:sp>
      <p:sp>
        <p:nvSpPr>
          <p:cNvPr id="8" name="Arrow: Right 7">
            <a:extLst>
              <a:ext uri="{FF2B5EF4-FFF2-40B4-BE49-F238E27FC236}">
                <a16:creationId xmlns:a16="http://schemas.microsoft.com/office/drawing/2014/main" id="{B27C566B-BF5B-D850-972E-1648289F7481}"/>
              </a:ext>
            </a:extLst>
          </p:cNvPr>
          <p:cNvSpPr/>
          <p:nvPr/>
        </p:nvSpPr>
        <p:spPr>
          <a:xfrm>
            <a:off x="7033099" y="4258310"/>
            <a:ext cx="1737532" cy="884378"/>
          </a:xfrm>
          <a:prstGeom prst="rightArrow">
            <a:avLst>
              <a:gd name="adj1" fmla="val 58800"/>
              <a:gd name="adj2" fmla="val 42300"/>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4. Re-enablement state:</a:t>
            </a:r>
          </a:p>
        </p:txBody>
      </p:sp>
    </p:spTree>
    <p:extLst>
      <p:ext uri="{BB962C8B-B14F-4D97-AF65-F5344CB8AC3E}">
        <p14:creationId xmlns:p14="http://schemas.microsoft.com/office/powerpoint/2010/main" val="15400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9BC1A3-6881-19F2-D9A2-33E99C79A000}"/>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965F058-21FD-41BF-E88A-19821ED38633}"/>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6693C43-1A7E-A0E1-DF94-CB6DA6F1451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5914"/>
            <a:ext cx="1321686" cy="989989"/>
          </a:xfrm>
          <a:prstGeom prst="rect">
            <a:avLst/>
          </a:prstGeom>
        </p:spPr>
      </p:pic>
      <p:sp>
        <p:nvSpPr>
          <p:cNvPr id="9" name="Footer Placeholder 8">
            <a:extLst>
              <a:ext uri="{FF2B5EF4-FFF2-40B4-BE49-F238E27FC236}">
                <a16:creationId xmlns:a16="http://schemas.microsoft.com/office/drawing/2014/main" id="{B2CE4737-81C4-69BC-6FED-33FC65DE6391}"/>
              </a:ext>
            </a:extLst>
          </p:cNvPr>
          <p:cNvSpPr>
            <a:spLocks noGrp="1"/>
          </p:cNvSpPr>
          <p:nvPr>
            <p:ph type="ftr" sz="quarter" idx="11"/>
          </p:nvPr>
        </p:nvSpPr>
        <p:spPr>
          <a:xfrm>
            <a:off x="4195821" y="6379994"/>
            <a:ext cx="4377446"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CPS Program - Current challenges</a:t>
            </a:r>
          </a:p>
        </p:txBody>
      </p:sp>
      <p:sp>
        <p:nvSpPr>
          <p:cNvPr id="10" name="Slide Number Placeholder 9">
            <a:extLst>
              <a:ext uri="{FF2B5EF4-FFF2-40B4-BE49-F238E27FC236}">
                <a16:creationId xmlns:a16="http://schemas.microsoft.com/office/drawing/2014/main" id="{6A69F107-3BAD-15D2-FDF7-09ACB7FDD9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B46D82A5-3550-3EAA-1091-C1DA19AD6269}"/>
              </a:ext>
            </a:extLst>
          </p:cNvPr>
          <p:cNvSpPr>
            <a:spLocks noGrp="1"/>
          </p:cNvSpPr>
          <p:nvPr>
            <p:ph type="dt" sz="half" idx="10"/>
          </p:nvPr>
        </p:nvSpPr>
        <p:spPr/>
        <p:txBody>
          <a:bodyPr/>
          <a:lstStyle/>
          <a:p>
            <a:r>
              <a:rPr lang="en-US"/>
              <a:t>5 May 2025</a:t>
            </a:r>
          </a:p>
        </p:txBody>
      </p:sp>
      <p:sp>
        <p:nvSpPr>
          <p:cNvPr id="4" name="Rectangle 3">
            <a:extLst>
              <a:ext uri="{FF2B5EF4-FFF2-40B4-BE49-F238E27FC236}">
                <a16:creationId xmlns:a16="http://schemas.microsoft.com/office/drawing/2014/main" id="{29150757-D010-4E9D-BC0B-41A14282A0EF}"/>
              </a:ext>
            </a:extLst>
          </p:cNvPr>
          <p:cNvSpPr/>
          <p:nvPr/>
        </p:nvSpPr>
        <p:spPr>
          <a:xfrm>
            <a:off x="1991245" y="192900"/>
            <a:ext cx="8064747" cy="583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Aptos" panose="020B0004020202020204" pitchFamily="34" charset="0"/>
              </a:rPr>
              <a:t>Summary and conclusions – time to fit a vehicle</a:t>
            </a:r>
            <a:endParaRPr kumimoji="0" lang="en-US" b="1" i="0" u="none" strike="noStrike" kern="1200" cap="none" spc="0" normalizeH="0" baseline="0" noProof="0">
              <a:ln>
                <a:noFill/>
              </a:ln>
              <a:solidFill>
                <a:prstClr val="black"/>
              </a:solidFill>
              <a:effectLst/>
              <a:uLnTx/>
              <a:uFillTx/>
              <a:latin typeface="Aptos" panose="020B0004020202020204" pitchFamily="34" charset="0"/>
            </a:endParaRPr>
          </a:p>
        </p:txBody>
      </p:sp>
      <p:grpSp>
        <p:nvGrpSpPr>
          <p:cNvPr id="42" name="Group 41">
            <a:extLst>
              <a:ext uri="{FF2B5EF4-FFF2-40B4-BE49-F238E27FC236}">
                <a16:creationId xmlns:a16="http://schemas.microsoft.com/office/drawing/2014/main" id="{EB457436-8A4A-9C61-8D0B-50196170DCB0}"/>
              </a:ext>
            </a:extLst>
          </p:cNvPr>
          <p:cNvGrpSpPr/>
          <p:nvPr/>
        </p:nvGrpSpPr>
        <p:grpSpPr>
          <a:xfrm>
            <a:off x="896336" y="1071039"/>
            <a:ext cx="10515831" cy="5650436"/>
            <a:chOff x="896336" y="1071039"/>
            <a:chExt cx="10515831" cy="5650436"/>
          </a:xfrm>
        </p:grpSpPr>
        <p:sp>
          <p:nvSpPr>
            <p:cNvPr id="5" name="Slide Number Placeholder 3">
              <a:extLst>
                <a:ext uri="{FF2B5EF4-FFF2-40B4-BE49-F238E27FC236}">
                  <a16:creationId xmlns:a16="http://schemas.microsoft.com/office/drawing/2014/main" id="{4934E541-EA37-1B88-97C3-8761AA38DF3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32</a:t>
              </a:fld>
              <a:endParaRPr lang="en-US"/>
            </a:p>
          </p:txBody>
        </p:sp>
        <p:pic>
          <p:nvPicPr>
            <p:cNvPr id="6" name="Picture 5">
              <a:extLst>
                <a:ext uri="{FF2B5EF4-FFF2-40B4-BE49-F238E27FC236}">
                  <a16:creationId xmlns:a16="http://schemas.microsoft.com/office/drawing/2014/main" id="{44F3DA21-E7F2-48C8-127A-CD1CEEF4A3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0" t="6137" r="5821" b="5779"/>
            <a:stretch/>
          </p:blipFill>
          <p:spPr bwMode="auto">
            <a:xfrm>
              <a:off x="1028696" y="1071039"/>
              <a:ext cx="6924472" cy="5556546"/>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DF98E0E8-4F1D-726E-C2CC-915D3F47D88B}"/>
                </a:ext>
              </a:extLst>
            </p:cNvPr>
            <p:cNvSpPr/>
            <p:nvPr/>
          </p:nvSpPr>
          <p:spPr>
            <a:xfrm>
              <a:off x="8189828" y="3394609"/>
              <a:ext cx="978408" cy="640751"/>
            </a:xfrm>
            <a:prstGeom prst="rightArrow">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F9C6EFBF-AA6C-F625-563B-183B5E16F014}"/>
                </a:ext>
              </a:extLst>
            </p:cNvPr>
            <p:cNvPicPr>
              <a:picLocks noChangeAspect="1"/>
            </p:cNvPicPr>
            <p:nvPr/>
          </p:nvPicPr>
          <p:blipFill>
            <a:blip r:embed="rId4"/>
            <a:stretch>
              <a:fillRect/>
            </a:stretch>
          </p:blipFill>
          <p:spPr>
            <a:xfrm>
              <a:off x="9502485" y="2203612"/>
              <a:ext cx="1042649" cy="1042649"/>
            </a:xfrm>
            <a:prstGeom prst="rect">
              <a:avLst/>
            </a:prstGeom>
          </p:spPr>
        </p:pic>
        <p:sp>
          <p:nvSpPr>
            <p:cNvPr id="11" name="Heptagon 10">
              <a:extLst>
                <a:ext uri="{FF2B5EF4-FFF2-40B4-BE49-F238E27FC236}">
                  <a16:creationId xmlns:a16="http://schemas.microsoft.com/office/drawing/2014/main" id="{A7656CF6-C3CC-E478-D0F7-5BB761D079D5}"/>
                </a:ext>
              </a:extLst>
            </p:cNvPr>
            <p:cNvSpPr/>
            <p:nvPr/>
          </p:nvSpPr>
          <p:spPr>
            <a:xfrm>
              <a:off x="7816965" y="4464996"/>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1</a:t>
              </a:r>
              <a:endParaRPr lang="en-ZA" sz="1000">
                <a:solidFill>
                  <a:schemeClr val="bg1"/>
                </a:solidFill>
              </a:endParaRPr>
            </a:p>
          </p:txBody>
        </p:sp>
        <p:sp>
          <p:nvSpPr>
            <p:cNvPr id="13" name="Heptagon 12">
              <a:extLst>
                <a:ext uri="{FF2B5EF4-FFF2-40B4-BE49-F238E27FC236}">
                  <a16:creationId xmlns:a16="http://schemas.microsoft.com/office/drawing/2014/main" id="{B1FB26B9-8B91-0859-1C30-FB27F2E495BC}"/>
                </a:ext>
              </a:extLst>
            </p:cNvPr>
            <p:cNvSpPr/>
            <p:nvPr/>
          </p:nvSpPr>
          <p:spPr>
            <a:xfrm>
              <a:off x="4647932" y="1555775"/>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1</a:t>
              </a:r>
              <a:endParaRPr lang="en-ZA" sz="1000">
                <a:solidFill>
                  <a:schemeClr val="bg1"/>
                </a:solidFill>
              </a:endParaRPr>
            </a:p>
          </p:txBody>
        </p:sp>
        <p:sp>
          <p:nvSpPr>
            <p:cNvPr id="14" name="Heptagon 13">
              <a:extLst>
                <a:ext uri="{FF2B5EF4-FFF2-40B4-BE49-F238E27FC236}">
                  <a16:creationId xmlns:a16="http://schemas.microsoft.com/office/drawing/2014/main" id="{0B07952E-5742-F3AE-A168-02ED56D60F12}"/>
                </a:ext>
              </a:extLst>
            </p:cNvPr>
            <p:cNvSpPr/>
            <p:nvPr/>
          </p:nvSpPr>
          <p:spPr>
            <a:xfrm>
              <a:off x="5596436" y="1555775"/>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1</a:t>
              </a:r>
              <a:endParaRPr lang="en-ZA" sz="1000">
                <a:solidFill>
                  <a:schemeClr val="bg1"/>
                </a:solidFill>
              </a:endParaRPr>
            </a:p>
          </p:txBody>
        </p:sp>
        <p:sp>
          <p:nvSpPr>
            <p:cNvPr id="15" name="Heptagon 14">
              <a:extLst>
                <a:ext uri="{FF2B5EF4-FFF2-40B4-BE49-F238E27FC236}">
                  <a16:creationId xmlns:a16="http://schemas.microsoft.com/office/drawing/2014/main" id="{8A7AB54F-AEE7-4201-6BF5-692FA2241025}"/>
                </a:ext>
              </a:extLst>
            </p:cNvPr>
            <p:cNvSpPr/>
            <p:nvPr/>
          </p:nvSpPr>
          <p:spPr>
            <a:xfrm>
              <a:off x="3699428" y="1561416"/>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2</a:t>
              </a:r>
              <a:endParaRPr lang="en-ZA" sz="1000">
                <a:solidFill>
                  <a:schemeClr val="bg1"/>
                </a:solidFill>
              </a:endParaRPr>
            </a:p>
          </p:txBody>
        </p:sp>
        <p:sp>
          <p:nvSpPr>
            <p:cNvPr id="17" name="Heptagon 16">
              <a:extLst>
                <a:ext uri="{FF2B5EF4-FFF2-40B4-BE49-F238E27FC236}">
                  <a16:creationId xmlns:a16="http://schemas.microsoft.com/office/drawing/2014/main" id="{43282935-BDA2-DCE8-5D5F-C4B62E48A823}"/>
                </a:ext>
              </a:extLst>
            </p:cNvPr>
            <p:cNvSpPr/>
            <p:nvPr/>
          </p:nvSpPr>
          <p:spPr>
            <a:xfrm>
              <a:off x="5925152" y="1555775"/>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2</a:t>
              </a:r>
              <a:endParaRPr lang="en-ZA" sz="1000">
                <a:solidFill>
                  <a:schemeClr val="bg1"/>
                </a:solidFill>
              </a:endParaRPr>
            </a:p>
          </p:txBody>
        </p:sp>
        <p:sp>
          <p:nvSpPr>
            <p:cNvPr id="18" name="Heptagon 17">
              <a:extLst>
                <a:ext uri="{FF2B5EF4-FFF2-40B4-BE49-F238E27FC236}">
                  <a16:creationId xmlns:a16="http://schemas.microsoft.com/office/drawing/2014/main" id="{5BF35E5C-077A-3A21-506F-365A76A010FF}"/>
                </a:ext>
              </a:extLst>
            </p:cNvPr>
            <p:cNvSpPr/>
            <p:nvPr/>
          </p:nvSpPr>
          <p:spPr>
            <a:xfrm>
              <a:off x="7816965" y="4041269"/>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2</a:t>
              </a:r>
              <a:endParaRPr lang="en-ZA" sz="1000">
                <a:solidFill>
                  <a:schemeClr val="bg1"/>
                </a:solidFill>
              </a:endParaRPr>
            </a:p>
          </p:txBody>
        </p:sp>
        <p:sp>
          <p:nvSpPr>
            <p:cNvPr id="19" name="Heptagon 18">
              <a:extLst>
                <a:ext uri="{FF2B5EF4-FFF2-40B4-BE49-F238E27FC236}">
                  <a16:creationId xmlns:a16="http://schemas.microsoft.com/office/drawing/2014/main" id="{6A05833A-FD7E-09DB-1AEC-B41B765DC002}"/>
                </a:ext>
              </a:extLst>
            </p:cNvPr>
            <p:cNvSpPr/>
            <p:nvPr/>
          </p:nvSpPr>
          <p:spPr>
            <a:xfrm>
              <a:off x="910399" y="5420054"/>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3</a:t>
              </a:r>
              <a:endParaRPr lang="en-ZA" sz="1000">
                <a:solidFill>
                  <a:schemeClr val="bg1"/>
                </a:solidFill>
              </a:endParaRPr>
            </a:p>
          </p:txBody>
        </p:sp>
        <p:sp>
          <p:nvSpPr>
            <p:cNvPr id="20" name="Heptagon 19">
              <a:extLst>
                <a:ext uri="{FF2B5EF4-FFF2-40B4-BE49-F238E27FC236}">
                  <a16:creationId xmlns:a16="http://schemas.microsoft.com/office/drawing/2014/main" id="{5DCA0CCA-1921-147E-B0CE-AC570A01B738}"/>
                </a:ext>
              </a:extLst>
            </p:cNvPr>
            <p:cNvSpPr/>
            <p:nvPr/>
          </p:nvSpPr>
          <p:spPr>
            <a:xfrm>
              <a:off x="3157485" y="6468165"/>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3</a:t>
              </a:r>
              <a:endParaRPr lang="en-ZA" sz="1000">
                <a:solidFill>
                  <a:schemeClr val="bg1"/>
                </a:solidFill>
              </a:endParaRPr>
            </a:p>
          </p:txBody>
        </p:sp>
        <p:sp>
          <p:nvSpPr>
            <p:cNvPr id="21" name="Heptagon 20">
              <a:extLst>
                <a:ext uri="{FF2B5EF4-FFF2-40B4-BE49-F238E27FC236}">
                  <a16:creationId xmlns:a16="http://schemas.microsoft.com/office/drawing/2014/main" id="{085BA5EB-DD29-C26C-3403-7768028487EC}"/>
                </a:ext>
              </a:extLst>
            </p:cNvPr>
            <p:cNvSpPr/>
            <p:nvPr/>
          </p:nvSpPr>
          <p:spPr>
            <a:xfrm>
              <a:off x="7816965" y="5015364"/>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3</a:t>
              </a:r>
              <a:endParaRPr lang="en-ZA" sz="1000">
                <a:solidFill>
                  <a:schemeClr val="bg1"/>
                </a:solidFill>
              </a:endParaRPr>
            </a:p>
          </p:txBody>
        </p:sp>
        <p:sp>
          <p:nvSpPr>
            <p:cNvPr id="22" name="Heptagon 21">
              <a:extLst>
                <a:ext uri="{FF2B5EF4-FFF2-40B4-BE49-F238E27FC236}">
                  <a16:creationId xmlns:a16="http://schemas.microsoft.com/office/drawing/2014/main" id="{D76D8CF7-8226-FC9F-021B-A11A9DF7C63D}"/>
                </a:ext>
              </a:extLst>
            </p:cNvPr>
            <p:cNvSpPr/>
            <p:nvPr/>
          </p:nvSpPr>
          <p:spPr>
            <a:xfrm>
              <a:off x="7816965" y="1272512"/>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4</a:t>
              </a:r>
              <a:endParaRPr lang="en-ZA" sz="1000">
                <a:solidFill>
                  <a:schemeClr val="bg1"/>
                </a:solidFill>
              </a:endParaRPr>
            </a:p>
          </p:txBody>
        </p:sp>
        <p:sp>
          <p:nvSpPr>
            <p:cNvPr id="23" name="Heptagon 22">
              <a:extLst>
                <a:ext uri="{FF2B5EF4-FFF2-40B4-BE49-F238E27FC236}">
                  <a16:creationId xmlns:a16="http://schemas.microsoft.com/office/drawing/2014/main" id="{72FA991A-64A4-AB90-79A4-F774B6CD86FD}"/>
                </a:ext>
              </a:extLst>
            </p:cNvPr>
            <p:cNvSpPr/>
            <p:nvPr/>
          </p:nvSpPr>
          <p:spPr>
            <a:xfrm>
              <a:off x="7816965" y="5500481"/>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4</a:t>
              </a:r>
              <a:endParaRPr lang="en-ZA" sz="1000">
                <a:solidFill>
                  <a:schemeClr val="bg1"/>
                </a:solidFill>
              </a:endParaRPr>
            </a:p>
          </p:txBody>
        </p:sp>
        <p:sp>
          <p:nvSpPr>
            <p:cNvPr id="24" name="Heptagon 23">
              <a:extLst>
                <a:ext uri="{FF2B5EF4-FFF2-40B4-BE49-F238E27FC236}">
                  <a16:creationId xmlns:a16="http://schemas.microsoft.com/office/drawing/2014/main" id="{7CD7F9CC-0A93-471A-B7CA-776187095A34}"/>
                </a:ext>
              </a:extLst>
            </p:cNvPr>
            <p:cNvSpPr/>
            <p:nvPr/>
          </p:nvSpPr>
          <p:spPr>
            <a:xfrm>
              <a:off x="2836200" y="1555775"/>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4</a:t>
              </a:r>
              <a:endParaRPr lang="en-ZA" sz="1000">
                <a:solidFill>
                  <a:schemeClr val="bg1"/>
                </a:solidFill>
              </a:endParaRPr>
            </a:p>
          </p:txBody>
        </p:sp>
        <p:sp>
          <p:nvSpPr>
            <p:cNvPr id="25" name="Heptagon 24">
              <a:extLst>
                <a:ext uri="{FF2B5EF4-FFF2-40B4-BE49-F238E27FC236}">
                  <a16:creationId xmlns:a16="http://schemas.microsoft.com/office/drawing/2014/main" id="{A3801BD5-E5FC-3B11-38C1-E5FFEDE94AA6}"/>
                </a:ext>
              </a:extLst>
            </p:cNvPr>
            <p:cNvSpPr/>
            <p:nvPr/>
          </p:nvSpPr>
          <p:spPr>
            <a:xfrm>
              <a:off x="910399" y="4294579"/>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5</a:t>
              </a:r>
              <a:endParaRPr lang="en-ZA" sz="1000">
                <a:solidFill>
                  <a:schemeClr val="bg1"/>
                </a:solidFill>
              </a:endParaRPr>
            </a:p>
          </p:txBody>
        </p:sp>
        <p:sp>
          <p:nvSpPr>
            <p:cNvPr id="26" name="Heptagon 25">
              <a:extLst>
                <a:ext uri="{FF2B5EF4-FFF2-40B4-BE49-F238E27FC236}">
                  <a16:creationId xmlns:a16="http://schemas.microsoft.com/office/drawing/2014/main" id="{0EB9719E-781A-0F58-A411-CCDF5559674C}"/>
                </a:ext>
              </a:extLst>
            </p:cNvPr>
            <p:cNvSpPr/>
            <p:nvPr/>
          </p:nvSpPr>
          <p:spPr>
            <a:xfrm>
              <a:off x="5032415" y="6468165"/>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5</a:t>
              </a:r>
              <a:endParaRPr lang="en-ZA" sz="1000">
                <a:solidFill>
                  <a:schemeClr val="bg1"/>
                </a:solidFill>
              </a:endParaRPr>
            </a:p>
          </p:txBody>
        </p:sp>
        <p:sp>
          <p:nvSpPr>
            <p:cNvPr id="27" name="Heptagon 26">
              <a:extLst>
                <a:ext uri="{FF2B5EF4-FFF2-40B4-BE49-F238E27FC236}">
                  <a16:creationId xmlns:a16="http://schemas.microsoft.com/office/drawing/2014/main" id="{278B6551-D0BF-3DFD-062C-6175119069E6}"/>
                </a:ext>
              </a:extLst>
            </p:cNvPr>
            <p:cNvSpPr/>
            <p:nvPr/>
          </p:nvSpPr>
          <p:spPr>
            <a:xfrm>
              <a:off x="4114612" y="6468165"/>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5</a:t>
              </a:r>
              <a:endParaRPr lang="en-ZA" sz="1000">
                <a:solidFill>
                  <a:schemeClr val="bg1"/>
                </a:solidFill>
              </a:endParaRPr>
            </a:p>
          </p:txBody>
        </p:sp>
        <p:sp>
          <p:nvSpPr>
            <p:cNvPr id="28" name="Heptagon 27">
              <a:extLst>
                <a:ext uri="{FF2B5EF4-FFF2-40B4-BE49-F238E27FC236}">
                  <a16:creationId xmlns:a16="http://schemas.microsoft.com/office/drawing/2014/main" id="{0091AF8D-93A6-20DF-0581-50A0AACA9B8A}"/>
                </a:ext>
              </a:extLst>
            </p:cNvPr>
            <p:cNvSpPr/>
            <p:nvPr/>
          </p:nvSpPr>
          <p:spPr>
            <a:xfrm>
              <a:off x="910399" y="3635159"/>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6</a:t>
              </a:r>
              <a:endParaRPr lang="en-ZA" sz="1000">
                <a:solidFill>
                  <a:schemeClr val="bg1"/>
                </a:solidFill>
              </a:endParaRPr>
            </a:p>
          </p:txBody>
        </p:sp>
        <p:sp>
          <p:nvSpPr>
            <p:cNvPr id="29" name="Heptagon 28">
              <a:extLst>
                <a:ext uri="{FF2B5EF4-FFF2-40B4-BE49-F238E27FC236}">
                  <a16:creationId xmlns:a16="http://schemas.microsoft.com/office/drawing/2014/main" id="{417F9AD0-CAB2-B332-04E7-0DBA47AD71C7}"/>
                </a:ext>
              </a:extLst>
            </p:cNvPr>
            <p:cNvSpPr/>
            <p:nvPr/>
          </p:nvSpPr>
          <p:spPr>
            <a:xfrm>
              <a:off x="7816965" y="3045951"/>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6</a:t>
              </a:r>
              <a:endParaRPr lang="en-ZA" sz="1000">
                <a:solidFill>
                  <a:schemeClr val="bg1"/>
                </a:solidFill>
              </a:endParaRPr>
            </a:p>
          </p:txBody>
        </p:sp>
        <p:sp>
          <p:nvSpPr>
            <p:cNvPr id="30" name="Heptagon 29">
              <a:extLst>
                <a:ext uri="{FF2B5EF4-FFF2-40B4-BE49-F238E27FC236}">
                  <a16:creationId xmlns:a16="http://schemas.microsoft.com/office/drawing/2014/main" id="{EFD34ACB-6E71-3FDD-A7EB-B49074DEC23F}"/>
                </a:ext>
              </a:extLst>
            </p:cNvPr>
            <p:cNvSpPr/>
            <p:nvPr/>
          </p:nvSpPr>
          <p:spPr>
            <a:xfrm>
              <a:off x="5734719" y="6468165"/>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6</a:t>
              </a:r>
              <a:endParaRPr lang="en-ZA" sz="1000">
                <a:solidFill>
                  <a:schemeClr val="bg1"/>
                </a:solidFill>
              </a:endParaRPr>
            </a:p>
          </p:txBody>
        </p:sp>
        <p:sp>
          <p:nvSpPr>
            <p:cNvPr id="31" name="Heptagon 30">
              <a:extLst>
                <a:ext uri="{FF2B5EF4-FFF2-40B4-BE49-F238E27FC236}">
                  <a16:creationId xmlns:a16="http://schemas.microsoft.com/office/drawing/2014/main" id="{3DF480C5-085B-5529-3E83-EA6D35D200F4}"/>
                </a:ext>
              </a:extLst>
            </p:cNvPr>
            <p:cNvSpPr/>
            <p:nvPr/>
          </p:nvSpPr>
          <p:spPr>
            <a:xfrm>
              <a:off x="6640153" y="6468165"/>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6</a:t>
              </a:r>
              <a:endParaRPr lang="en-ZA" sz="1000">
                <a:solidFill>
                  <a:schemeClr val="bg1"/>
                </a:solidFill>
              </a:endParaRPr>
            </a:p>
          </p:txBody>
        </p:sp>
        <p:sp>
          <p:nvSpPr>
            <p:cNvPr id="32" name="Heptagon 31">
              <a:extLst>
                <a:ext uri="{FF2B5EF4-FFF2-40B4-BE49-F238E27FC236}">
                  <a16:creationId xmlns:a16="http://schemas.microsoft.com/office/drawing/2014/main" id="{3393B393-9F57-BD7E-4E78-5C6D1017A112}"/>
                </a:ext>
              </a:extLst>
            </p:cNvPr>
            <p:cNvSpPr/>
            <p:nvPr/>
          </p:nvSpPr>
          <p:spPr>
            <a:xfrm>
              <a:off x="910399" y="6418874"/>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6</a:t>
              </a:r>
              <a:endParaRPr lang="en-ZA" sz="1000">
                <a:solidFill>
                  <a:schemeClr val="bg1"/>
                </a:solidFill>
              </a:endParaRPr>
            </a:p>
          </p:txBody>
        </p:sp>
        <p:sp>
          <p:nvSpPr>
            <p:cNvPr id="33" name="Heptagon 32">
              <a:extLst>
                <a:ext uri="{FF2B5EF4-FFF2-40B4-BE49-F238E27FC236}">
                  <a16:creationId xmlns:a16="http://schemas.microsoft.com/office/drawing/2014/main" id="{ABE69940-E769-336D-222E-3725343AAB84}"/>
                </a:ext>
              </a:extLst>
            </p:cNvPr>
            <p:cNvSpPr/>
            <p:nvPr/>
          </p:nvSpPr>
          <p:spPr>
            <a:xfrm>
              <a:off x="7816965" y="3628818"/>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6</a:t>
              </a:r>
              <a:endParaRPr lang="en-ZA" sz="1000">
                <a:solidFill>
                  <a:schemeClr val="bg1"/>
                </a:solidFill>
              </a:endParaRPr>
            </a:p>
          </p:txBody>
        </p:sp>
        <p:sp>
          <p:nvSpPr>
            <p:cNvPr id="34" name="Heptagon 33">
              <a:extLst>
                <a:ext uri="{FF2B5EF4-FFF2-40B4-BE49-F238E27FC236}">
                  <a16:creationId xmlns:a16="http://schemas.microsoft.com/office/drawing/2014/main" id="{13E70324-00F8-76A9-508E-199CBE86AE79}"/>
                </a:ext>
              </a:extLst>
            </p:cNvPr>
            <p:cNvSpPr/>
            <p:nvPr/>
          </p:nvSpPr>
          <p:spPr>
            <a:xfrm>
              <a:off x="910399" y="2871450"/>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7</a:t>
              </a:r>
              <a:endParaRPr lang="en-ZA" sz="1000">
                <a:solidFill>
                  <a:schemeClr val="bg1"/>
                </a:solidFill>
              </a:endParaRPr>
            </a:p>
          </p:txBody>
        </p:sp>
        <p:sp>
          <p:nvSpPr>
            <p:cNvPr id="35" name="Heptagon 34">
              <a:extLst>
                <a:ext uri="{FF2B5EF4-FFF2-40B4-BE49-F238E27FC236}">
                  <a16:creationId xmlns:a16="http://schemas.microsoft.com/office/drawing/2014/main" id="{45827D61-DD56-66CC-C8C0-1DC729462336}"/>
                </a:ext>
              </a:extLst>
            </p:cNvPr>
            <p:cNvSpPr/>
            <p:nvPr/>
          </p:nvSpPr>
          <p:spPr>
            <a:xfrm>
              <a:off x="910399" y="2111443"/>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7</a:t>
              </a:r>
              <a:endParaRPr lang="en-ZA" sz="1000">
                <a:solidFill>
                  <a:schemeClr val="bg1"/>
                </a:solidFill>
              </a:endParaRPr>
            </a:p>
          </p:txBody>
        </p:sp>
        <p:sp>
          <p:nvSpPr>
            <p:cNvPr id="36" name="Heptagon 35">
              <a:extLst>
                <a:ext uri="{FF2B5EF4-FFF2-40B4-BE49-F238E27FC236}">
                  <a16:creationId xmlns:a16="http://schemas.microsoft.com/office/drawing/2014/main" id="{B3E56616-9D0C-D25B-50AD-BBC7327F2F47}"/>
                </a:ext>
              </a:extLst>
            </p:cNvPr>
            <p:cNvSpPr/>
            <p:nvPr/>
          </p:nvSpPr>
          <p:spPr>
            <a:xfrm>
              <a:off x="7816965" y="2496972"/>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7</a:t>
              </a:r>
              <a:endParaRPr lang="en-ZA" sz="1000">
                <a:solidFill>
                  <a:schemeClr val="bg1"/>
                </a:solidFill>
              </a:endParaRPr>
            </a:p>
          </p:txBody>
        </p:sp>
        <p:sp>
          <p:nvSpPr>
            <p:cNvPr id="37" name="Heptagon 36">
              <a:extLst>
                <a:ext uri="{FF2B5EF4-FFF2-40B4-BE49-F238E27FC236}">
                  <a16:creationId xmlns:a16="http://schemas.microsoft.com/office/drawing/2014/main" id="{BC1C0A75-CA9E-A748-6BFE-B3F089006ABD}"/>
                </a:ext>
              </a:extLst>
            </p:cNvPr>
            <p:cNvSpPr/>
            <p:nvPr/>
          </p:nvSpPr>
          <p:spPr>
            <a:xfrm>
              <a:off x="7816965" y="6412257"/>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6</a:t>
              </a:r>
              <a:endParaRPr lang="en-ZA" sz="1000">
                <a:solidFill>
                  <a:schemeClr val="bg1"/>
                </a:solidFill>
              </a:endParaRPr>
            </a:p>
          </p:txBody>
        </p:sp>
        <p:sp>
          <p:nvSpPr>
            <p:cNvPr id="38" name="Heptagon 37">
              <a:extLst>
                <a:ext uri="{FF2B5EF4-FFF2-40B4-BE49-F238E27FC236}">
                  <a16:creationId xmlns:a16="http://schemas.microsoft.com/office/drawing/2014/main" id="{CDDC86A6-BE0A-BA26-0911-64898D60BF7C}"/>
                </a:ext>
              </a:extLst>
            </p:cNvPr>
            <p:cNvSpPr/>
            <p:nvPr/>
          </p:nvSpPr>
          <p:spPr>
            <a:xfrm>
              <a:off x="896336" y="1566627"/>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8</a:t>
              </a:r>
              <a:endParaRPr lang="en-ZA" sz="1000">
                <a:solidFill>
                  <a:schemeClr val="bg1"/>
                </a:solidFill>
              </a:endParaRPr>
            </a:p>
          </p:txBody>
        </p:sp>
        <p:sp>
          <p:nvSpPr>
            <p:cNvPr id="39" name="Heptagon 38">
              <a:extLst>
                <a:ext uri="{FF2B5EF4-FFF2-40B4-BE49-F238E27FC236}">
                  <a16:creationId xmlns:a16="http://schemas.microsoft.com/office/drawing/2014/main" id="{B982188A-FD27-618A-1385-0970E0DB853C}"/>
                </a:ext>
              </a:extLst>
            </p:cNvPr>
            <p:cNvSpPr/>
            <p:nvPr/>
          </p:nvSpPr>
          <p:spPr>
            <a:xfrm>
              <a:off x="910399" y="4718304"/>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8</a:t>
              </a:r>
              <a:endParaRPr lang="en-ZA" sz="1000">
                <a:solidFill>
                  <a:schemeClr val="bg1"/>
                </a:solidFill>
              </a:endParaRPr>
            </a:p>
          </p:txBody>
        </p:sp>
        <p:sp>
          <p:nvSpPr>
            <p:cNvPr id="40" name="Heptagon 39">
              <a:extLst>
                <a:ext uri="{FF2B5EF4-FFF2-40B4-BE49-F238E27FC236}">
                  <a16:creationId xmlns:a16="http://schemas.microsoft.com/office/drawing/2014/main" id="{C5796265-7C80-4BE6-E4D0-6F856636042D}"/>
                </a:ext>
              </a:extLst>
            </p:cNvPr>
            <p:cNvSpPr/>
            <p:nvPr/>
          </p:nvSpPr>
          <p:spPr>
            <a:xfrm>
              <a:off x="7816965" y="1817290"/>
              <a:ext cx="261552" cy="253310"/>
            </a:xfrm>
            <a:prstGeom prst="heptag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a:solidFill>
                    <a:schemeClr val="bg1"/>
                  </a:solidFill>
                </a:rPr>
                <a:t>9</a:t>
              </a:r>
              <a:endParaRPr lang="en-ZA" sz="1000">
                <a:solidFill>
                  <a:schemeClr val="bg1"/>
                </a:solidFill>
              </a:endParaRPr>
            </a:p>
          </p:txBody>
        </p:sp>
        <p:sp>
          <p:nvSpPr>
            <p:cNvPr id="41" name="TextBox 40">
              <a:extLst>
                <a:ext uri="{FF2B5EF4-FFF2-40B4-BE49-F238E27FC236}">
                  <a16:creationId xmlns:a16="http://schemas.microsoft.com/office/drawing/2014/main" id="{87BD5104-FB2F-CD96-9F5F-9DCCC930F387}"/>
                </a:ext>
              </a:extLst>
            </p:cNvPr>
            <p:cNvSpPr txBox="1"/>
            <p:nvPr/>
          </p:nvSpPr>
          <p:spPr>
            <a:xfrm>
              <a:off x="9154592" y="3261173"/>
              <a:ext cx="2257575" cy="923330"/>
            </a:xfrm>
            <a:prstGeom prst="rect">
              <a:avLst/>
            </a:prstGeom>
            <a:noFill/>
          </p:spPr>
          <p:txBody>
            <a:bodyPr wrap="square" rtlCol="0">
              <a:spAutoFit/>
            </a:bodyPr>
            <a:lstStyle/>
            <a:p>
              <a:r>
                <a:rPr lang="en-GB"/>
                <a:t>It takes 5 days to fit, test and  commission a TMM </a:t>
              </a:r>
              <a:endParaRPr lang="en-ZA"/>
            </a:p>
          </p:txBody>
        </p:sp>
      </p:grpSp>
    </p:spTree>
    <p:extLst>
      <p:ext uri="{BB962C8B-B14F-4D97-AF65-F5344CB8AC3E}">
        <p14:creationId xmlns:p14="http://schemas.microsoft.com/office/powerpoint/2010/main" val="2001648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C3D89AB-9161-E258-5A66-D388ACB88BFA}"/>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C08B97-251A-29EE-DF7D-A6515682B109}"/>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904E76B-DA6C-9546-FE09-7511EF6A4F0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89187"/>
            <a:ext cx="1263320" cy="946271"/>
          </a:xfrm>
          <a:prstGeom prst="rect">
            <a:avLst/>
          </a:prstGeom>
        </p:spPr>
      </p:pic>
      <p:sp>
        <p:nvSpPr>
          <p:cNvPr id="10" name="Slide Number Placeholder 9">
            <a:extLst>
              <a:ext uri="{FF2B5EF4-FFF2-40B4-BE49-F238E27FC236}">
                <a16:creationId xmlns:a16="http://schemas.microsoft.com/office/drawing/2014/main" id="{D8459F85-270A-191D-E23F-F492F7548B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1">
            <a:extLst>
              <a:ext uri="{FF2B5EF4-FFF2-40B4-BE49-F238E27FC236}">
                <a16:creationId xmlns:a16="http://schemas.microsoft.com/office/drawing/2014/main" id="{5235B404-5A85-8C7A-1C44-D632DD1A1E6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33</a:t>
            </a:fld>
            <a:endParaRPr lang="en-US"/>
          </a:p>
        </p:txBody>
      </p:sp>
      <p:sp>
        <p:nvSpPr>
          <p:cNvPr id="7" name="TextBox 6">
            <a:extLst>
              <a:ext uri="{FF2B5EF4-FFF2-40B4-BE49-F238E27FC236}">
                <a16:creationId xmlns:a16="http://schemas.microsoft.com/office/drawing/2014/main" id="{B85D92C9-3130-0001-F7F1-2FF781EDD2E2}"/>
              </a:ext>
            </a:extLst>
          </p:cNvPr>
          <p:cNvSpPr txBox="1"/>
          <p:nvPr/>
        </p:nvSpPr>
        <p:spPr>
          <a:xfrm>
            <a:off x="4116956" y="293912"/>
            <a:ext cx="6094562" cy="369332"/>
          </a:xfrm>
          <a:prstGeom prst="rect">
            <a:avLst/>
          </a:prstGeom>
          <a:noFill/>
        </p:spPr>
        <p:txBody>
          <a:bodyPr wrap="square">
            <a:spAutoFit/>
          </a:bodyPr>
          <a:lstStyle/>
          <a:p>
            <a:r>
              <a:rPr lang="en-US">
                <a:solidFill>
                  <a:prstClr val="black"/>
                </a:solidFill>
                <a:latin typeface="Calibri" panose="020F0502020204030204" pitchFamily="34" charset="0"/>
                <a:ea typeface="Calibri" panose="020F0502020204030204" pitchFamily="34" charset="0"/>
                <a:cs typeface="Calibri" panose="020F0502020204030204" pitchFamily="34" charset="0"/>
              </a:rPr>
              <a:t>Issue Based Risk Assessment </a:t>
            </a:r>
            <a:endParaRPr lang="en-ZA"/>
          </a:p>
        </p:txBody>
      </p:sp>
      <p:pic>
        <p:nvPicPr>
          <p:cNvPr id="4" name="Picture 3">
            <a:extLst>
              <a:ext uri="{FF2B5EF4-FFF2-40B4-BE49-F238E27FC236}">
                <a16:creationId xmlns:a16="http://schemas.microsoft.com/office/drawing/2014/main" id="{B3B8FB60-3556-BF7C-1C03-F471D8D65267}"/>
              </a:ext>
            </a:extLst>
          </p:cNvPr>
          <p:cNvPicPr>
            <a:picLocks noChangeAspect="1"/>
          </p:cNvPicPr>
          <p:nvPr/>
        </p:nvPicPr>
        <p:blipFill>
          <a:blip r:embed="rId3"/>
          <a:stretch>
            <a:fillRect/>
          </a:stretch>
        </p:blipFill>
        <p:spPr>
          <a:xfrm>
            <a:off x="1605064" y="981035"/>
            <a:ext cx="8390347" cy="5334462"/>
          </a:xfrm>
          <a:prstGeom prst="rect">
            <a:avLst/>
          </a:prstGeom>
        </p:spPr>
      </p:pic>
    </p:spTree>
    <p:extLst>
      <p:ext uri="{BB962C8B-B14F-4D97-AF65-F5344CB8AC3E}">
        <p14:creationId xmlns:p14="http://schemas.microsoft.com/office/powerpoint/2010/main" val="3693075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D27ED7-25B8-D296-9281-E5CF13B068BE}"/>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AB4A4982-0864-0344-F78C-3915A5E05415}"/>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2E77D91-B12C-27C2-463A-4A32B0C3E42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89187"/>
            <a:ext cx="1263320" cy="946271"/>
          </a:xfrm>
          <a:prstGeom prst="rect">
            <a:avLst/>
          </a:prstGeom>
        </p:spPr>
      </p:pic>
      <p:sp>
        <p:nvSpPr>
          <p:cNvPr id="10" name="Slide Number Placeholder 9">
            <a:extLst>
              <a:ext uri="{FF2B5EF4-FFF2-40B4-BE49-F238E27FC236}">
                <a16:creationId xmlns:a16="http://schemas.microsoft.com/office/drawing/2014/main" id="{92D85C62-7D59-D5D8-26A3-4978ACE27B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1">
            <a:extLst>
              <a:ext uri="{FF2B5EF4-FFF2-40B4-BE49-F238E27FC236}">
                <a16:creationId xmlns:a16="http://schemas.microsoft.com/office/drawing/2014/main" id="{84BB40DE-1126-CD81-595B-924176FAD17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34</a:t>
            </a:fld>
            <a:endParaRPr lang="en-US"/>
          </a:p>
        </p:txBody>
      </p:sp>
      <p:sp>
        <p:nvSpPr>
          <p:cNvPr id="7" name="TextBox 6">
            <a:extLst>
              <a:ext uri="{FF2B5EF4-FFF2-40B4-BE49-F238E27FC236}">
                <a16:creationId xmlns:a16="http://schemas.microsoft.com/office/drawing/2014/main" id="{D3FACB2C-8F11-F37F-FEDE-373EEF30A4E3}"/>
              </a:ext>
            </a:extLst>
          </p:cNvPr>
          <p:cNvSpPr txBox="1"/>
          <p:nvPr/>
        </p:nvSpPr>
        <p:spPr>
          <a:xfrm>
            <a:off x="4116956" y="293912"/>
            <a:ext cx="6094562" cy="369332"/>
          </a:xfrm>
          <a:prstGeom prst="rect">
            <a:avLst/>
          </a:prstGeom>
          <a:noFill/>
        </p:spPr>
        <p:txBody>
          <a:bodyPr wrap="square">
            <a:spAutoFit/>
          </a:bodyPr>
          <a:lstStyle/>
          <a:p>
            <a:r>
              <a:rPr lang="en-US">
                <a:solidFill>
                  <a:prstClr val="black"/>
                </a:solidFill>
                <a:latin typeface="Calibri" panose="020F0502020204030204" pitchFamily="34" charset="0"/>
                <a:ea typeface="Calibri" panose="020F0502020204030204" pitchFamily="34" charset="0"/>
                <a:cs typeface="Calibri" panose="020F0502020204030204" pitchFamily="34" charset="0"/>
              </a:rPr>
              <a:t>Issue Based Risk Assessment </a:t>
            </a:r>
            <a:endParaRPr lang="en-ZA"/>
          </a:p>
        </p:txBody>
      </p:sp>
      <p:pic>
        <p:nvPicPr>
          <p:cNvPr id="6" name="Picture 5">
            <a:extLst>
              <a:ext uri="{FF2B5EF4-FFF2-40B4-BE49-F238E27FC236}">
                <a16:creationId xmlns:a16="http://schemas.microsoft.com/office/drawing/2014/main" id="{1D794EEA-5AF5-F401-E525-3C7B414D9036}"/>
              </a:ext>
            </a:extLst>
          </p:cNvPr>
          <p:cNvPicPr>
            <a:picLocks noChangeAspect="1"/>
          </p:cNvPicPr>
          <p:nvPr/>
        </p:nvPicPr>
        <p:blipFill>
          <a:blip r:embed="rId3"/>
          <a:stretch>
            <a:fillRect/>
          </a:stretch>
        </p:blipFill>
        <p:spPr>
          <a:xfrm>
            <a:off x="1877964" y="735096"/>
            <a:ext cx="8436071" cy="5387807"/>
          </a:xfrm>
          <a:prstGeom prst="rect">
            <a:avLst/>
          </a:prstGeom>
        </p:spPr>
      </p:pic>
    </p:spTree>
    <p:extLst>
      <p:ext uri="{BB962C8B-B14F-4D97-AF65-F5344CB8AC3E}">
        <p14:creationId xmlns:p14="http://schemas.microsoft.com/office/powerpoint/2010/main" val="4105703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11A4C7-23D5-9235-D137-D0F19D3C3850}"/>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36B3A59-F494-2166-C50E-54138BBCFAC6}"/>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46E222F-C904-AF3D-E00F-E714DB3ABFC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89187"/>
            <a:ext cx="1263320" cy="946271"/>
          </a:xfrm>
          <a:prstGeom prst="rect">
            <a:avLst/>
          </a:prstGeom>
        </p:spPr>
      </p:pic>
      <p:sp>
        <p:nvSpPr>
          <p:cNvPr id="10" name="Slide Number Placeholder 9">
            <a:extLst>
              <a:ext uri="{FF2B5EF4-FFF2-40B4-BE49-F238E27FC236}">
                <a16:creationId xmlns:a16="http://schemas.microsoft.com/office/drawing/2014/main" id="{E0C446B3-A038-E0EB-81C2-53AAB2FA6A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1">
            <a:extLst>
              <a:ext uri="{FF2B5EF4-FFF2-40B4-BE49-F238E27FC236}">
                <a16:creationId xmlns:a16="http://schemas.microsoft.com/office/drawing/2014/main" id="{F8C81E72-6150-5103-B470-98B7F293E0C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35</a:t>
            </a:fld>
            <a:endParaRPr lang="en-US"/>
          </a:p>
        </p:txBody>
      </p:sp>
      <p:sp>
        <p:nvSpPr>
          <p:cNvPr id="7" name="TextBox 6">
            <a:extLst>
              <a:ext uri="{FF2B5EF4-FFF2-40B4-BE49-F238E27FC236}">
                <a16:creationId xmlns:a16="http://schemas.microsoft.com/office/drawing/2014/main" id="{5830E430-DE5A-58B3-8DC0-B52461CFB8A4}"/>
              </a:ext>
            </a:extLst>
          </p:cNvPr>
          <p:cNvSpPr txBox="1"/>
          <p:nvPr/>
        </p:nvSpPr>
        <p:spPr>
          <a:xfrm>
            <a:off x="4116956" y="293912"/>
            <a:ext cx="6094562" cy="369332"/>
          </a:xfrm>
          <a:prstGeom prst="rect">
            <a:avLst/>
          </a:prstGeom>
          <a:noFill/>
        </p:spPr>
        <p:txBody>
          <a:bodyPr wrap="square">
            <a:spAutoFit/>
          </a:bodyPr>
          <a:lstStyle/>
          <a:p>
            <a:r>
              <a:rPr lang="en-US">
                <a:solidFill>
                  <a:prstClr val="black"/>
                </a:solidFill>
                <a:latin typeface="Calibri" panose="020F0502020204030204" pitchFamily="34" charset="0"/>
                <a:ea typeface="Calibri" panose="020F0502020204030204" pitchFamily="34" charset="0"/>
                <a:cs typeface="Calibri" panose="020F0502020204030204" pitchFamily="34" charset="0"/>
              </a:rPr>
              <a:t>Issue Based Risk Assessment </a:t>
            </a:r>
            <a:endParaRPr lang="en-ZA"/>
          </a:p>
        </p:txBody>
      </p:sp>
      <p:pic>
        <p:nvPicPr>
          <p:cNvPr id="6" name="Picture 5">
            <a:extLst>
              <a:ext uri="{FF2B5EF4-FFF2-40B4-BE49-F238E27FC236}">
                <a16:creationId xmlns:a16="http://schemas.microsoft.com/office/drawing/2014/main" id="{2CE6A600-CD95-5F63-1E6F-8B621A87F92D}"/>
              </a:ext>
            </a:extLst>
          </p:cNvPr>
          <p:cNvPicPr>
            <a:picLocks noChangeAspect="1"/>
          </p:cNvPicPr>
          <p:nvPr/>
        </p:nvPicPr>
        <p:blipFill>
          <a:blip r:embed="rId3"/>
          <a:stretch>
            <a:fillRect/>
          </a:stretch>
        </p:blipFill>
        <p:spPr>
          <a:xfrm>
            <a:off x="1760896" y="1082853"/>
            <a:ext cx="8344623" cy="5273497"/>
          </a:xfrm>
          <a:prstGeom prst="rect">
            <a:avLst/>
          </a:prstGeom>
        </p:spPr>
      </p:pic>
    </p:spTree>
    <p:extLst>
      <p:ext uri="{BB962C8B-B14F-4D97-AF65-F5344CB8AC3E}">
        <p14:creationId xmlns:p14="http://schemas.microsoft.com/office/powerpoint/2010/main" val="1084020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7DBBCA-AE2C-A383-8BD3-12ADE8B3F8BE}"/>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F08B0FC-9653-5030-ADB4-465E93247046}"/>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6EAD23B-AC02-8F80-6047-C786B20348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89187"/>
            <a:ext cx="1263320" cy="946271"/>
          </a:xfrm>
          <a:prstGeom prst="rect">
            <a:avLst/>
          </a:prstGeom>
        </p:spPr>
      </p:pic>
      <p:sp>
        <p:nvSpPr>
          <p:cNvPr id="10" name="Slide Number Placeholder 9">
            <a:extLst>
              <a:ext uri="{FF2B5EF4-FFF2-40B4-BE49-F238E27FC236}">
                <a16:creationId xmlns:a16="http://schemas.microsoft.com/office/drawing/2014/main" id="{5CC4AE20-62CB-405E-9436-8CC18C4034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1">
            <a:extLst>
              <a:ext uri="{FF2B5EF4-FFF2-40B4-BE49-F238E27FC236}">
                <a16:creationId xmlns:a16="http://schemas.microsoft.com/office/drawing/2014/main" id="{C4D61A25-F385-1BE9-166A-2A07405FA41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36</a:t>
            </a:fld>
            <a:endParaRPr lang="en-US"/>
          </a:p>
        </p:txBody>
      </p:sp>
      <p:sp>
        <p:nvSpPr>
          <p:cNvPr id="7" name="TextBox 6">
            <a:extLst>
              <a:ext uri="{FF2B5EF4-FFF2-40B4-BE49-F238E27FC236}">
                <a16:creationId xmlns:a16="http://schemas.microsoft.com/office/drawing/2014/main" id="{7AA8A9DB-296E-818E-AC25-80A7FA01E8C4}"/>
              </a:ext>
            </a:extLst>
          </p:cNvPr>
          <p:cNvSpPr txBox="1"/>
          <p:nvPr/>
        </p:nvSpPr>
        <p:spPr>
          <a:xfrm>
            <a:off x="4116956" y="293912"/>
            <a:ext cx="6094562" cy="369332"/>
          </a:xfrm>
          <a:prstGeom prst="rect">
            <a:avLst/>
          </a:prstGeom>
          <a:noFill/>
        </p:spPr>
        <p:txBody>
          <a:bodyPr wrap="square">
            <a:spAutoFit/>
          </a:bodyPr>
          <a:lstStyle/>
          <a:p>
            <a:r>
              <a:rPr lang="en-US">
                <a:solidFill>
                  <a:prstClr val="black"/>
                </a:solidFill>
                <a:latin typeface="Calibri" panose="020F0502020204030204" pitchFamily="34" charset="0"/>
                <a:ea typeface="Calibri" panose="020F0502020204030204" pitchFamily="34" charset="0"/>
                <a:cs typeface="Calibri" panose="020F0502020204030204" pitchFamily="34" charset="0"/>
              </a:rPr>
              <a:t>Issue Based Risk Assessment </a:t>
            </a:r>
            <a:endParaRPr lang="en-ZA"/>
          </a:p>
        </p:txBody>
      </p:sp>
      <p:pic>
        <p:nvPicPr>
          <p:cNvPr id="6" name="Picture 5">
            <a:extLst>
              <a:ext uri="{FF2B5EF4-FFF2-40B4-BE49-F238E27FC236}">
                <a16:creationId xmlns:a16="http://schemas.microsoft.com/office/drawing/2014/main" id="{2EC67E7A-23EE-0EB7-DC9F-D81252B6B86C}"/>
              </a:ext>
            </a:extLst>
          </p:cNvPr>
          <p:cNvPicPr>
            <a:picLocks noChangeAspect="1"/>
          </p:cNvPicPr>
          <p:nvPr/>
        </p:nvPicPr>
        <p:blipFill>
          <a:blip r:embed="rId3"/>
          <a:stretch>
            <a:fillRect/>
          </a:stretch>
        </p:blipFill>
        <p:spPr>
          <a:xfrm>
            <a:off x="1605064" y="1063624"/>
            <a:ext cx="8606454" cy="5015787"/>
          </a:xfrm>
          <a:prstGeom prst="rect">
            <a:avLst/>
          </a:prstGeom>
        </p:spPr>
      </p:pic>
    </p:spTree>
    <p:extLst>
      <p:ext uri="{BB962C8B-B14F-4D97-AF65-F5344CB8AC3E}">
        <p14:creationId xmlns:p14="http://schemas.microsoft.com/office/powerpoint/2010/main" val="3170798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C16A66-A8F6-4EF5-9D79-20AA168E6CB6}"/>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A2858FB-EEBE-D3A0-6C29-A6240A6CE9EA}"/>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FCF6847-BD29-00A6-8100-176EA831B07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89187"/>
            <a:ext cx="1263320" cy="946271"/>
          </a:xfrm>
          <a:prstGeom prst="rect">
            <a:avLst/>
          </a:prstGeom>
        </p:spPr>
      </p:pic>
      <p:sp>
        <p:nvSpPr>
          <p:cNvPr id="10" name="Slide Number Placeholder 9">
            <a:extLst>
              <a:ext uri="{FF2B5EF4-FFF2-40B4-BE49-F238E27FC236}">
                <a16:creationId xmlns:a16="http://schemas.microsoft.com/office/drawing/2014/main" id="{64CF0BF2-F2DA-E80B-377A-6FCC754B7F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1">
            <a:extLst>
              <a:ext uri="{FF2B5EF4-FFF2-40B4-BE49-F238E27FC236}">
                <a16:creationId xmlns:a16="http://schemas.microsoft.com/office/drawing/2014/main" id="{D45CFF05-F51F-B60E-4404-D76AF832F91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37</a:t>
            </a:fld>
            <a:endParaRPr lang="en-US"/>
          </a:p>
        </p:txBody>
      </p:sp>
      <p:sp>
        <p:nvSpPr>
          <p:cNvPr id="7" name="TextBox 6">
            <a:extLst>
              <a:ext uri="{FF2B5EF4-FFF2-40B4-BE49-F238E27FC236}">
                <a16:creationId xmlns:a16="http://schemas.microsoft.com/office/drawing/2014/main" id="{78BC9336-5FE5-1695-7FAF-1CA11D8FF314}"/>
              </a:ext>
            </a:extLst>
          </p:cNvPr>
          <p:cNvSpPr txBox="1"/>
          <p:nvPr/>
        </p:nvSpPr>
        <p:spPr>
          <a:xfrm>
            <a:off x="4116956" y="293912"/>
            <a:ext cx="6094562" cy="369332"/>
          </a:xfrm>
          <a:prstGeom prst="rect">
            <a:avLst/>
          </a:prstGeom>
          <a:noFill/>
        </p:spPr>
        <p:txBody>
          <a:bodyPr wrap="square">
            <a:spAutoFit/>
          </a:bodyPr>
          <a:lstStyle/>
          <a:p>
            <a:r>
              <a:rPr lang="en-US">
                <a:solidFill>
                  <a:prstClr val="black"/>
                </a:solidFill>
                <a:latin typeface="Calibri" panose="020F0502020204030204" pitchFamily="34" charset="0"/>
                <a:ea typeface="Calibri" panose="020F0502020204030204" pitchFamily="34" charset="0"/>
                <a:cs typeface="Calibri" panose="020F0502020204030204" pitchFamily="34" charset="0"/>
              </a:rPr>
              <a:t>Issue Based Risk Assessment </a:t>
            </a:r>
            <a:endParaRPr lang="en-ZA"/>
          </a:p>
        </p:txBody>
      </p:sp>
      <p:pic>
        <p:nvPicPr>
          <p:cNvPr id="6" name="Picture 5">
            <a:extLst>
              <a:ext uri="{FF2B5EF4-FFF2-40B4-BE49-F238E27FC236}">
                <a16:creationId xmlns:a16="http://schemas.microsoft.com/office/drawing/2014/main" id="{D125C1E8-2C1D-7F90-618D-B8D020FCE214}"/>
              </a:ext>
            </a:extLst>
          </p:cNvPr>
          <p:cNvPicPr>
            <a:picLocks noChangeAspect="1"/>
          </p:cNvPicPr>
          <p:nvPr/>
        </p:nvPicPr>
        <p:blipFill>
          <a:blip r:embed="rId3"/>
          <a:stretch>
            <a:fillRect/>
          </a:stretch>
        </p:blipFill>
        <p:spPr>
          <a:xfrm>
            <a:off x="1333546" y="1083672"/>
            <a:ext cx="9199323" cy="5272678"/>
          </a:xfrm>
          <a:prstGeom prst="rect">
            <a:avLst/>
          </a:prstGeom>
        </p:spPr>
      </p:pic>
    </p:spTree>
    <p:extLst>
      <p:ext uri="{BB962C8B-B14F-4D97-AF65-F5344CB8AC3E}">
        <p14:creationId xmlns:p14="http://schemas.microsoft.com/office/powerpoint/2010/main" val="1856329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266E68-8092-C375-0497-33A9E72836E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0D7183F-C1BC-1EF4-AD82-315A2AA3EBBD}"/>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EF1302B-5825-2EE2-A193-DC6145D8B45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89187"/>
            <a:ext cx="1263320" cy="946271"/>
          </a:xfrm>
          <a:prstGeom prst="rect">
            <a:avLst/>
          </a:prstGeom>
        </p:spPr>
      </p:pic>
      <p:sp>
        <p:nvSpPr>
          <p:cNvPr id="10" name="Slide Number Placeholder 9">
            <a:extLst>
              <a:ext uri="{FF2B5EF4-FFF2-40B4-BE49-F238E27FC236}">
                <a16:creationId xmlns:a16="http://schemas.microsoft.com/office/drawing/2014/main" id="{C417BEDE-9449-D248-C844-9AB4F7FE89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1">
            <a:extLst>
              <a:ext uri="{FF2B5EF4-FFF2-40B4-BE49-F238E27FC236}">
                <a16:creationId xmlns:a16="http://schemas.microsoft.com/office/drawing/2014/main" id="{782F1E2C-0A93-6064-C8DB-FB84EA704EE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38</a:t>
            </a:fld>
            <a:endParaRPr lang="en-US"/>
          </a:p>
        </p:txBody>
      </p:sp>
      <p:sp>
        <p:nvSpPr>
          <p:cNvPr id="7" name="TextBox 6">
            <a:extLst>
              <a:ext uri="{FF2B5EF4-FFF2-40B4-BE49-F238E27FC236}">
                <a16:creationId xmlns:a16="http://schemas.microsoft.com/office/drawing/2014/main" id="{631BEC19-9F30-1688-69A0-9674843AE4C7}"/>
              </a:ext>
            </a:extLst>
          </p:cNvPr>
          <p:cNvSpPr txBox="1"/>
          <p:nvPr/>
        </p:nvSpPr>
        <p:spPr>
          <a:xfrm>
            <a:off x="4116956" y="293912"/>
            <a:ext cx="6094562" cy="369332"/>
          </a:xfrm>
          <a:prstGeom prst="rect">
            <a:avLst/>
          </a:prstGeom>
          <a:noFill/>
        </p:spPr>
        <p:txBody>
          <a:bodyPr wrap="square">
            <a:spAutoFit/>
          </a:bodyPr>
          <a:lstStyle/>
          <a:p>
            <a:r>
              <a:rPr lang="en-US">
                <a:solidFill>
                  <a:prstClr val="black"/>
                </a:solidFill>
                <a:latin typeface="Calibri" panose="020F0502020204030204" pitchFamily="34" charset="0"/>
                <a:ea typeface="Calibri" panose="020F0502020204030204" pitchFamily="34" charset="0"/>
                <a:cs typeface="Calibri" panose="020F0502020204030204" pitchFamily="34" charset="0"/>
              </a:rPr>
              <a:t>Issue Based Risk Assessment </a:t>
            </a:r>
            <a:endParaRPr lang="en-ZA"/>
          </a:p>
        </p:txBody>
      </p:sp>
      <p:pic>
        <p:nvPicPr>
          <p:cNvPr id="6" name="Picture 5">
            <a:extLst>
              <a:ext uri="{FF2B5EF4-FFF2-40B4-BE49-F238E27FC236}">
                <a16:creationId xmlns:a16="http://schemas.microsoft.com/office/drawing/2014/main" id="{A5C96DB0-E9CB-0E70-7920-1D70BA48961D}"/>
              </a:ext>
            </a:extLst>
          </p:cNvPr>
          <p:cNvPicPr>
            <a:picLocks noChangeAspect="1"/>
          </p:cNvPicPr>
          <p:nvPr/>
        </p:nvPicPr>
        <p:blipFill>
          <a:blip r:embed="rId3"/>
          <a:stretch>
            <a:fillRect/>
          </a:stretch>
        </p:blipFill>
        <p:spPr>
          <a:xfrm>
            <a:off x="1810430" y="1092583"/>
            <a:ext cx="8245555" cy="5006774"/>
          </a:xfrm>
          <a:prstGeom prst="rect">
            <a:avLst/>
          </a:prstGeom>
        </p:spPr>
      </p:pic>
    </p:spTree>
    <p:extLst>
      <p:ext uri="{BB962C8B-B14F-4D97-AF65-F5344CB8AC3E}">
        <p14:creationId xmlns:p14="http://schemas.microsoft.com/office/powerpoint/2010/main" val="2589883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F79423-8036-B696-B613-CE90FB4EDE64}"/>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D8F3DB1-6CC9-0778-46AC-D5105F41D60B}"/>
              </a:ext>
            </a:extLst>
          </p:cNvPr>
          <p:cNvCxnSpPr>
            <a:cxnSpLocks/>
          </p:cNvCxnSpPr>
          <p:nvPr/>
        </p:nvCxnSpPr>
        <p:spPr>
          <a:xfrm>
            <a:off x="2363931" y="940182"/>
            <a:ext cx="713855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A45D83E-E314-E13E-7529-B0FEEA141AE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744" y="89187"/>
            <a:ext cx="1263320" cy="946271"/>
          </a:xfrm>
          <a:prstGeom prst="rect">
            <a:avLst/>
          </a:prstGeom>
        </p:spPr>
      </p:pic>
      <p:sp>
        <p:nvSpPr>
          <p:cNvPr id="10" name="Slide Number Placeholder 9">
            <a:extLst>
              <a:ext uri="{FF2B5EF4-FFF2-40B4-BE49-F238E27FC236}">
                <a16:creationId xmlns:a16="http://schemas.microsoft.com/office/drawing/2014/main" id="{F26A0FFD-639D-FCAE-535E-F43E34CEE1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191855-A70E-40D8-BFE9-8B7F3037F41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1">
            <a:extLst>
              <a:ext uri="{FF2B5EF4-FFF2-40B4-BE49-F238E27FC236}">
                <a16:creationId xmlns:a16="http://schemas.microsoft.com/office/drawing/2014/main" id="{49F079F8-44EB-1C9B-3201-C7455BFD51D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39</a:t>
            </a:fld>
            <a:endParaRPr lang="en-US"/>
          </a:p>
        </p:txBody>
      </p:sp>
      <p:sp>
        <p:nvSpPr>
          <p:cNvPr id="7" name="TextBox 6">
            <a:extLst>
              <a:ext uri="{FF2B5EF4-FFF2-40B4-BE49-F238E27FC236}">
                <a16:creationId xmlns:a16="http://schemas.microsoft.com/office/drawing/2014/main" id="{DC0E02A1-628B-9896-DEFB-8BA82301E36F}"/>
              </a:ext>
            </a:extLst>
          </p:cNvPr>
          <p:cNvSpPr txBox="1"/>
          <p:nvPr/>
        </p:nvSpPr>
        <p:spPr>
          <a:xfrm>
            <a:off x="4116956" y="293912"/>
            <a:ext cx="6094562" cy="369332"/>
          </a:xfrm>
          <a:prstGeom prst="rect">
            <a:avLst/>
          </a:prstGeom>
          <a:noFill/>
        </p:spPr>
        <p:txBody>
          <a:bodyPr wrap="square">
            <a:spAutoFit/>
          </a:bodyPr>
          <a:lstStyle/>
          <a:p>
            <a:r>
              <a:rPr lang="en-US">
                <a:solidFill>
                  <a:prstClr val="black"/>
                </a:solidFill>
                <a:latin typeface="Calibri" panose="020F0502020204030204" pitchFamily="34" charset="0"/>
                <a:ea typeface="Calibri" panose="020F0502020204030204" pitchFamily="34" charset="0"/>
                <a:cs typeface="Calibri" panose="020F0502020204030204" pitchFamily="34" charset="0"/>
              </a:rPr>
              <a:t>Issue Based Risk Assessment </a:t>
            </a:r>
            <a:endParaRPr lang="en-ZA"/>
          </a:p>
        </p:txBody>
      </p:sp>
      <p:pic>
        <p:nvPicPr>
          <p:cNvPr id="6" name="Picture 5">
            <a:extLst>
              <a:ext uri="{FF2B5EF4-FFF2-40B4-BE49-F238E27FC236}">
                <a16:creationId xmlns:a16="http://schemas.microsoft.com/office/drawing/2014/main" id="{498145AA-EFA3-8D17-CF9A-177E05A64103}"/>
              </a:ext>
            </a:extLst>
          </p:cNvPr>
          <p:cNvPicPr>
            <a:picLocks noChangeAspect="1"/>
          </p:cNvPicPr>
          <p:nvPr/>
        </p:nvPicPr>
        <p:blipFill>
          <a:blip r:embed="rId3"/>
          <a:stretch>
            <a:fillRect/>
          </a:stretch>
        </p:blipFill>
        <p:spPr>
          <a:xfrm>
            <a:off x="483559" y="1312396"/>
            <a:ext cx="10020268" cy="3743631"/>
          </a:xfrm>
          <a:prstGeom prst="rect">
            <a:avLst/>
          </a:prstGeom>
        </p:spPr>
      </p:pic>
    </p:spTree>
    <p:extLst>
      <p:ext uri="{BB962C8B-B14F-4D97-AF65-F5344CB8AC3E}">
        <p14:creationId xmlns:p14="http://schemas.microsoft.com/office/powerpoint/2010/main" val="22616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2E12C-1349-A312-45FC-6D09190DE461}"/>
              </a:ext>
            </a:extLst>
          </p:cNvPr>
          <p:cNvSpPr>
            <a:spLocks noGrp="1"/>
          </p:cNvSpPr>
          <p:nvPr>
            <p:ph type="title"/>
          </p:nvPr>
        </p:nvSpPr>
        <p:spPr/>
        <p:txBody>
          <a:bodyPr/>
          <a:lstStyle/>
          <a:p>
            <a:r>
              <a:rPr lang="en-ZA"/>
              <a:t>CPS Project Implementation | Overview</a:t>
            </a:r>
          </a:p>
        </p:txBody>
      </p:sp>
      <p:graphicFrame>
        <p:nvGraphicFramePr>
          <p:cNvPr id="3" name="Table 2">
            <a:extLst>
              <a:ext uri="{FF2B5EF4-FFF2-40B4-BE49-F238E27FC236}">
                <a16:creationId xmlns:a16="http://schemas.microsoft.com/office/drawing/2014/main" id="{781A57B7-C1C3-9066-CA16-9A1CC6786BEC}"/>
              </a:ext>
            </a:extLst>
          </p:cNvPr>
          <p:cNvGraphicFramePr>
            <a:graphicFrameLocks noGrp="1"/>
          </p:cNvGraphicFramePr>
          <p:nvPr>
            <p:extLst>
              <p:ext uri="{D42A27DB-BD31-4B8C-83A1-F6EECF244321}">
                <p14:modId xmlns:p14="http://schemas.microsoft.com/office/powerpoint/2010/main" val="2674146110"/>
              </p:ext>
            </p:extLst>
          </p:nvPr>
        </p:nvGraphicFramePr>
        <p:xfrm>
          <a:off x="106945" y="623413"/>
          <a:ext cx="11992010" cy="6150738"/>
        </p:xfrm>
        <a:graphic>
          <a:graphicData uri="http://schemas.openxmlformats.org/drawingml/2006/table">
            <a:tbl>
              <a:tblPr firstRow="1" bandRow="1">
                <a:tableStyleId>{5C22544A-7EE6-4342-B048-85BDC9FD1C3A}</a:tableStyleId>
              </a:tblPr>
              <a:tblGrid>
                <a:gridCol w="5996005">
                  <a:extLst>
                    <a:ext uri="{9D8B030D-6E8A-4147-A177-3AD203B41FA5}">
                      <a16:colId xmlns:a16="http://schemas.microsoft.com/office/drawing/2014/main" val="574147226"/>
                    </a:ext>
                  </a:extLst>
                </a:gridCol>
                <a:gridCol w="5996005">
                  <a:extLst>
                    <a:ext uri="{9D8B030D-6E8A-4147-A177-3AD203B41FA5}">
                      <a16:colId xmlns:a16="http://schemas.microsoft.com/office/drawing/2014/main" val="27685505"/>
                    </a:ext>
                  </a:extLst>
                </a:gridCol>
              </a:tblGrid>
              <a:tr h="26191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ZA" sz="1200" b="1" u="sng">
                          <a:solidFill>
                            <a:schemeClr val="tx1"/>
                          </a:solidFill>
                          <a:latin typeface="Trebuchet MS"/>
                          <a:ea typeface="Verdana"/>
                          <a:cs typeface="Verdana" pitchFamily="34" charset="0"/>
                        </a:rPr>
                        <a:t>Highlights: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a:ea typeface="Verdana"/>
                          <a:cs typeface="Verdana" pitchFamily="34" charset="0"/>
                        </a:rPr>
                        <a:t>Well-thought implementation project approach.</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a:ea typeface="Verdana"/>
                          <a:cs typeface="Verdana" pitchFamily="34" charset="0"/>
                        </a:rPr>
                        <a:t>Human Change Management: Crucial for successful CAS Level 9 implementation.</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a:ea typeface="Verdana"/>
                          <a:cs typeface="Verdana" pitchFamily="34" charset="0"/>
                        </a:rPr>
                        <a:t>Careful selection of technology partners.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a:ea typeface="Verdana"/>
                          <a:cs typeface="Verdana" pitchFamily="34" charset="0"/>
                        </a:rPr>
                        <a:t>Successful CxD changeover (Booyco to Strata).</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panose="020B0603020202020204" pitchFamily="34" charset="0"/>
                          <a:ea typeface="Verdana" pitchFamily="34" charset="0"/>
                          <a:cs typeface="Verdana" pitchFamily="34" charset="0"/>
                        </a:rPr>
                        <a:t>Intelligent Lamproom: Excellent data feedback loop.</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panose="020B0603020202020204" pitchFamily="34" charset="0"/>
                          <a:ea typeface="Verdana" pitchFamily="34" charset="0"/>
                          <a:cs typeface="Verdana" pitchFamily="34" charset="0"/>
                        </a:rPr>
                        <a:t>Testing &amp; Operating Criteria: Adopted into Minerals Council CPS guidelines.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a:ea typeface="Verdana"/>
                          <a:cs typeface="Verdana" pitchFamily="34" charset="0"/>
                        </a:rPr>
                        <a:t>Traffic Flow Analysis &amp; Risk Management: Fully implemented and effective.</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a:ea typeface="Verdana"/>
                          <a:cs typeface="Verdana" pitchFamily="34" charset="0"/>
                        </a:rPr>
                        <a:t>All underground high risk TMM (DT and FL) fully Lev 9 compliant by Nov 2025. </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a:ea typeface="Verdana"/>
                          <a:cs typeface="Verdana" pitchFamily="34" charset="0"/>
                        </a:rPr>
                        <a:t>On track for full Lev 9 compliance by Dec 2025 (as per commitment to DMPR).</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baseline="0">
                          <a:solidFill>
                            <a:schemeClr val="tx1"/>
                          </a:solidFill>
                          <a:latin typeface="Trebuchet MS"/>
                          <a:ea typeface="Verdana"/>
                          <a:cs typeface="Verdana" pitchFamily="34" charset="0"/>
                        </a:rPr>
                        <a:t>BRMO Leadership: National benchmark for Level 9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ZA" sz="1200" b="1" u="sng">
                          <a:solidFill>
                            <a:schemeClr val="tx1"/>
                          </a:solidFill>
                          <a:latin typeface="Trebuchet MS"/>
                          <a:ea typeface="Verdana"/>
                          <a:cs typeface="Verdana" pitchFamily="34" charset="0"/>
                        </a:rPr>
                        <a:t>Lowlights: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a:solidFill>
                            <a:schemeClr val="tx1"/>
                          </a:solidFill>
                          <a:latin typeface="Trebuchet MS" panose="020B0603020202020204" pitchFamily="34" charset="0"/>
                          <a:ea typeface="Verdana" pitchFamily="34" charset="0"/>
                          <a:cs typeface="Verdana" pitchFamily="34" charset="0"/>
                        </a:rPr>
                        <a:t>Delays: Due to tech and skills shortages.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a:solidFill>
                            <a:schemeClr val="tx1"/>
                          </a:solidFill>
                          <a:latin typeface="Trebuchet MS" panose="020B0603020202020204" pitchFamily="34" charset="0"/>
                          <a:ea typeface="Verdana" pitchFamily="34" charset="0"/>
                          <a:cs typeface="Verdana" pitchFamily="34" charset="0"/>
                        </a:rPr>
                        <a:t>ISO 21815-2:2021 Interpretation: OEMs vary in compliance and interpretation.</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a:solidFill>
                            <a:schemeClr val="tx1"/>
                          </a:solidFill>
                          <a:latin typeface="Trebuchet MS" panose="020B0603020202020204" pitchFamily="34" charset="0"/>
                          <a:ea typeface="Verdana" pitchFamily="34" charset="0"/>
                          <a:cs typeface="Verdana" pitchFamily="34" charset="0"/>
                        </a:rPr>
                        <a:t>CAS Provider Limitations: No provider meets 100% of requirements.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a:solidFill>
                            <a:schemeClr val="tx1"/>
                          </a:solidFill>
                          <a:latin typeface="Trebuchet MS" panose="020B0603020202020204" pitchFamily="34" charset="0"/>
                          <a:ea typeface="Verdana" pitchFamily="34" charset="0"/>
                          <a:cs typeface="Verdana" pitchFamily="34" charset="0"/>
                        </a:rPr>
                        <a:t>Surface CAS Compliance Issues: Some solutions not meeting regulations.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endParaRPr lang="en-GB" sz="1200" b="0">
                        <a:solidFill>
                          <a:schemeClr val="tx1"/>
                        </a:solidFill>
                        <a:latin typeface="Trebuchet MS" panose="020B0603020202020204" pitchFamily="34" charset="0"/>
                        <a:ea typeface="Verdana" pitchFamily="34" charset="0"/>
                        <a:cs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5294427"/>
                  </a:ext>
                </a:extLst>
              </a:tr>
              <a:tr h="261918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ZA" sz="1200" b="1" u="sng">
                          <a:solidFill>
                            <a:schemeClr val="tx1"/>
                          </a:solidFill>
                          <a:latin typeface="Trebuchet MS"/>
                          <a:ea typeface="Verdana"/>
                          <a:cs typeface="Verdana" pitchFamily="34" charset="0"/>
                        </a:rPr>
                        <a:t>Emerging Issues: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aseline="0">
                          <a:latin typeface="Trebuchet MS"/>
                        </a:rPr>
                        <a:t>IT Architecture &amp; Data Flow: Overloaded networks, complex reporting.</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aseline="0">
                          <a:latin typeface="Trebuchet MS"/>
                        </a:rPr>
                        <a:t>OEM Non-Compliance: Bell, BWE/Cat not yet meeting FTSWHI requirements.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aseline="0">
                          <a:latin typeface="Trebuchet MS"/>
                        </a:rPr>
                        <a:t>EMI (Electromagnetic Interference) Present on Machines : Affecting Operation and Crawling distances.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aseline="0">
                          <a:latin typeface="Trebuchet MS"/>
                        </a:rPr>
                        <a:t>Section 21, NRTA complications for road vehicles.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ZA" sz="1200" b="1" u="sng">
                          <a:solidFill>
                            <a:schemeClr val="tx1"/>
                          </a:solidFill>
                          <a:latin typeface="Trebuchet MS"/>
                          <a:ea typeface="Verdana"/>
                          <a:cs typeface="Verdana" pitchFamily="34" charset="0"/>
                        </a:rPr>
                        <a:t>Priorities: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kern="1200">
                          <a:solidFill>
                            <a:schemeClr val="tx1"/>
                          </a:solidFill>
                          <a:latin typeface="Trebuchet MS" panose="020B0603020202020204" pitchFamily="34" charset="0"/>
                          <a:ea typeface="Verdana" pitchFamily="34" charset="0"/>
                          <a:cs typeface="Verdana" pitchFamily="34" charset="0"/>
                        </a:rPr>
                        <a:t>Data Flow Optimization: Reducing unnecessary data transmission.</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kern="1200">
                          <a:solidFill>
                            <a:schemeClr val="tx1"/>
                          </a:solidFill>
                          <a:latin typeface="Trebuchet MS" panose="020B0603020202020204" pitchFamily="34" charset="0"/>
                          <a:ea typeface="Verdana" pitchFamily="34" charset="0"/>
                          <a:cs typeface="Verdana" pitchFamily="34" charset="0"/>
                        </a:rPr>
                        <a:t>Standards Feedback: Preparing submissions to authorities.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kern="1200">
                          <a:solidFill>
                            <a:schemeClr val="tx1"/>
                          </a:solidFill>
                          <a:latin typeface="Trebuchet MS" panose="020B0603020202020204" pitchFamily="34" charset="0"/>
                          <a:ea typeface="Verdana" pitchFamily="34" charset="0"/>
                          <a:cs typeface="Verdana" pitchFamily="34" charset="0"/>
                        </a:rPr>
                        <a:t>Compliance Testing: University of Pretoria involvement.</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kern="1200">
                          <a:solidFill>
                            <a:schemeClr val="tx1"/>
                          </a:solidFill>
                          <a:latin typeface="Trebuchet MS" panose="020B0603020202020204" pitchFamily="34" charset="0"/>
                          <a:ea typeface="Verdana" pitchFamily="34" charset="0"/>
                          <a:cs typeface="Verdana" pitchFamily="34" charset="0"/>
                        </a:rPr>
                        <a:t>Industry Alignment: Active role in Minerals Council task teams.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kern="1200">
                          <a:solidFill>
                            <a:schemeClr val="tx1"/>
                          </a:solidFill>
                          <a:latin typeface="Trebuchet MS" panose="020B0603020202020204" pitchFamily="34" charset="0"/>
                          <a:ea typeface="Verdana" pitchFamily="34" charset="0"/>
                          <a:cs typeface="Verdana" pitchFamily="34" charset="0"/>
                        </a:rPr>
                        <a:t>Supplier Performance: Pressure on Strata and others to comply.</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kern="1200">
                          <a:solidFill>
                            <a:schemeClr val="tx1"/>
                          </a:solidFill>
                          <a:latin typeface="Trebuchet MS" panose="020B0603020202020204" pitchFamily="34" charset="0"/>
                          <a:ea typeface="Verdana" pitchFamily="34" charset="0"/>
                          <a:cs typeface="Verdana" pitchFamily="34" charset="0"/>
                        </a:rPr>
                        <a:t>Alternative Solutions: Exploring new suppliers and legal compliance routes.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kern="1200">
                          <a:solidFill>
                            <a:schemeClr val="tx1"/>
                          </a:solidFill>
                          <a:latin typeface="Trebuchet MS" panose="020B0603020202020204" pitchFamily="34" charset="0"/>
                          <a:ea typeface="Verdana" pitchFamily="34" charset="0"/>
                          <a:cs typeface="Verdana" pitchFamily="34" charset="0"/>
                        </a:rPr>
                        <a:t>Skills Development: Recruiting and training on new tech.</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kern="1200">
                          <a:solidFill>
                            <a:schemeClr val="tx1"/>
                          </a:solidFill>
                          <a:latin typeface="Trebuchet MS" panose="020B0603020202020204" pitchFamily="34" charset="0"/>
                          <a:ea typeface="Verdana" pitchFamily="34" charset="0"/>
                          <a:cs typeface="Verdana" pitchFamily="34" charset="0"/>
                        </a:rPr>
                        <a:t>Firmware Upgrades: Ongoing improvements by suppliers.</a:t>
                      </a:r>
                    </a:p>
                    <a:p>
                      <a:pPr marL="228600" marR="0" lvl="0" indent="-228600" algn="l" defTabSz="914400" rtl="0" eaLnBrk="1" fontAlgn="auto" latinLnBrk="0" hangingPunct="1">
                        <a:lnSpc>
                          <a:spcPct val="150000"/>
                        </a:lnSpc>
                        <a:spcBef>
                          <a:spcPts val="0"/>
                        </a:spcBef>
                        <a:spcAft>
                          <a:spcPts val="0"/>
                        </a:spcAft>
                        <a:buClrTx/>
                        <a:buSzTx/>
                        <a:buFont typeface="+mj-lt"/>
                        <a:buAutoNum type="arabicPeriod"/>
                        <a:tabLst/>
                        <a:defRPr/>
                      </a:pPr>
                      <a:r>
                        <a:rPr lang="en-GB" sz="1200" b="0" kern="1200">
                          <a:solidFill>
                            <a:schemeClr val="tx1"/>
                          </a:solidFill>
                          <a:latin typeface="Trebuchet MS" panose="020B0603020202020204" pitchFamily="34" charset="0"/>
                          <a:ea typeface="Verdana" pitchFamily="34" charset="0"/>
                          <a:cs typeface="Verdana" pitchFamily="34" charset="0"/>
                        </a:rPr>
                        <a:t>EMI Investigation: Scheduled testing with Interference Testing and Consultancy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332926"/>
                  </a:ext>
                </a:extLst>
              </a:tr>
            </a:tbl>
          </a:graphicData>
        </a:graphic>
      </p:graphicFrame>
    </p:spTree>
    <p:extLst>
      <p:ext uri="{BB962C8B-B14F-4D97-AF65-F5344CB8AC3E}">
        <p14:creationId xmlns:p14="http://schemas.microsoft.com/office/powerpoint/2010/main" val="1695651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descr="A picture containing mountain, outdoor, rock&#10;&#10;Description automatically generated">
            <a:extLst>
              <a:ext uri="{FF2B5EF4-FFF2-40B4-BE49-F238E27FC236}">
                <a16:creationId xmlns:a16="http://schemas.microsoft.com/office/drawing/2014/main" id="{6E322A2F-8011-4520-BACE-746AFD2AD0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5456727"/>
          </a:xfrm>
        </p:spPr>
      </p:pic>
      <p:sp>
        <p:nvSpPr>
          <p:cNvPr id="3" name="Title 2">
            <a:extLst>
              <a:ext uri="{FF2B5EF4-FFF2-40B4-BE49-F238E27FC236}">
                <a16:creationId xmlns:a16="http://schemas.microsoft.com/office/drawing/2014/main" id="{FC1886A6-38F7-4C01-BA3C-DF667516E9AE}"/>
              </a:ext>
            </a:extLst>
          </p:cNvPr>
          <p:cNvSpPr>
            <a:spLocks noGrp="1"/>
          </p:cNvSpPr>
          <p:nvPr>
            <p:ph type="title"/>
          </p:nvPr>
        </p:nvSpPr>
        <p:spPr>
          <a:xfrm>
            <a:off x="522547" y="5512458"/>
            <a:ext cx="9786575" cy="889049"/>
          </a:xfrm>
        </p:spPr>
        <p:txBody>
          <a:bodyPr>
            <a:normAutofit/>
          </a:bodyPr>
          <a:lstStyle/>
          <a:p>
            <a:pPr algn="ctr"/>
            <a:r>
              <a:rPr lang="en-GB" sz="3200">
                <a:solidFill>
                  <a:schemeClr val="tx1">
                    <a:lumMod val="75000"/>
                    <a:lumOff val="25000"/>
                  </a:schemeClr>
                </a:solidFill>
              </a:rPr>
              <a:t>THE ISSUE OF SIGNIFICANT RISK OF TMM COLLISIONS</a:t>
            </a:r>
            <a:endParaRPr lang="en-ZA" sz="3200">
              <a:solidFill>
                <a:schemeClr val="tx1">
                  <a:lumMod val="75000"/>
                  <a:lumOff val="25000"/>
                </a:schemeClr>
              </a:solidFill>
            </a:endParaRPr>
          </a:p>
        </p:txBody>
      </p:sp>
      <p:sp>
        <p:nvSpPr>
          <p:cNvPr id="2" name="Slide Number Placeholder 1">
            <a:extLst>
              <a:ext uri="{FF2B5EF4-FFF2-40B4-BE49-F238E27FC236}">
                <a16:creationId xmlns:a16="http://schemas.microsoft.com/office/drawing/2014/main" id="{6C3AD896-87BC-477E-AC74-15F99ED179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1E5FBA-1F83-4AF6-B167-432E06894ECF}" type="slidenum">
              <a:rPr kumimoji="0" lang="en-ZA" sz="882"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ZA" sz="882"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5" name="Graphic 4" descr="Warning">
            <a:extLst>
              <a:ext uri="{FF2B5EF4-FFF2-40B4-BE49-F238E27FC236}">
                <a16:creationId xmlns:a16="http://schemas.microsoft.com/office/drawing/2014/main" id="{F6F1F659-B8C5-4F92-900B-C540E1EBFA12}"/>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1329869" y="3493062"/>
            <a:ext cx="1837172" cy="1837172"/>
          </a:xfrm>
          <a:prstGeom prst="rect">
            <a:avLst/>
          </a:prstGeom>
        </p:spPr>
      </p:pic>
      <p:pic>
        <p:nvPicPr>
          <p:cNvPr id="6" name="Graphic 5" descr="Walk">
            <a:extLst>
              <a:ext uri="{FF2B5EF4-FFF2-40B4-BE49-F238E27FC236}">
                <a16:creationId xmlns:a16="http://schemas.microsoft.com/office/drawing/2014/main" id="{EF504085-1E6B-4FB4-9133-A34F7EADF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77075" y="3492723"/>
            <a:ext cx="1837850" cy="1837850"/>
          </a:xfrm>
          <a:prstGeom prst="rect">
            <a:avLst/>
          </a:prstGeom>
        </p:spPr>
      </p:pic>
      <p:pic>
        <p:nvPicPr>
          <p:cNvPr id="8" name="Graphic 7" descr="Dump truck">
            <a:extLst>
              <a:ext uri="{FF2B5EF4-FFF2-40B4-BE49-F238E27FC236}">
                <a16:creationId xmlns:a16="http://schemas.microsoft.com/office/drawing/2014/main" id="{E84C93E5-49BD-4A4D-B4DE-33F9441FB6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959" y="3736014"/>
            <a:ext cx="1837850" cy="1837850"/>
          </a:xfrm>
          <a:prstGeom prst="rect">
            <a:avLst/>
          </a:prstGeom>
        </p:spPr>
      </p:pic>
    </p:spTree>
    <p:extLst>
      <p:ext uri="{BB962C8B-B14F-4D97-AF65-F5344CB8AC3E}">
        <p14:creationId xmlns:p14="http://schemas.microsoft.com/office/powerpoint/2010/main" val="2242184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953C0-71BD-44AB-AED8-7EC374D37888}"/>
              </a:ext>
            </a:extLst>
          </p:cNvPr>
          <p:cNvSpPr>
            <a:spLocks noGrp="1"/>
          </p:cNvSpPr>
          <p:nvPr>
            <p:ph idx="1"/>
          </p:nvPr>
        </p:nvSpPr>
        <p:spPr>
          <a:xfrm>
            <a:off x="793653" y="977190"/>
            <a:ext cx="10614295" cy="1616108"/>
          </a:xfrm>
        </p:spPr>
        <p:txBody>
          <a:bodyPr>
            <a:normAutofit fontScale="70000" lnSpcReduction="20000"/>
          </a:bodyPr>
          <a:lstStyle/>
          <a:p>
            <a:pPr>
              <a:lnSpc>
                <a:spcPct val="150000"/>
              </a:lnSpc>
            </a:pPr>
            <a:r>
              <a:rPr lang="en-ZA"/>
              <a:t>Mines don’t want to install CPS on all TMMs?</a:t>
            </a:r>
          </a:p>
          <a:p>
            <a:pPr>
              <a:lnSpc>
                <a:spcPct val="150000"/>
              </a:lnSpc>
            </a:pPr>
            <a:r>
              <a:rPr lang="en-ZA"/>
              <a:t>Mines want to leverage the EMESRT approach to justify their CPS strategy?</a:t>
            </a:r>
          </a:p>
          <a:p>
            <a:pPr>
              <a:lnSpc>
                <a:spcPct val="150000"/>
              </a:lnSpc>
            </a:pPr>
            <a:r>
              <a:rPr lang="en-ZA"/>
              <a:t>Mines don’t want to introduce other controls to reduce significant risk of TMM collisions?</a:t>
            </a:r>
          </a:p>
          <a:p>
            <a:pPr>
              <a:lnSpc>
                <a:spcPct val="150000"/>
              </a:lnSpc>
            </a:pPr>
            <a:endParaRPr lang="en-ZA"/>
          </a:p>
        </p:txBody>
      </p:sp>
      <p:sp>
        <p:nvSpPr>
          <p:cNvPr id="3" name="Title 2">
            <a:extLst>
              <a:ext uri="{FF2B5EF4-FFF2-40B4-BE49-F238E27FC236}">
                <a16:creationId xmlns:a16="http://schemas.microsoft.com/office/drawing/2014/main" id="{330F8C15-BE6B-4FFA-8B98-F21640479AEA}"/>
              </a:ext>
            </a:extLst>
          </p:cNvPr>
          <p:cNvSpPr>
            <a:spLocks noGrp="1"/>
          </p:cNvSpPr>
          <p:nvPr>
            <p:ph type="title"/>
          </p:nvPr>
        </p:nvSpPr>
        <p:spPr>
          <a:xfrm>
            <a:off x="784052" y="403248"/>
            <a:ext cx="10623896" cy="573942"/>
          </a:xfrm>
        </p:spPr>
        <p:txBody>
          <a:bodyPr>
            <a:normAutofit fontScale="90000"/>
          </a:bodyPr>
          <a:lstStyle/>
          <a:p>
            <a:r>
              <a:rPr lang="en-US"/>
              <a:t>Why is it an issue?</a:t>
            </a:r>
            <a:endParaRPr lang="en-ZA"/>
          </a:p>
        </p:txBody>
      </p:sp>
      <p:sp>
        <p:nvSpPr>
          <p:cNvPr id="4" name="Slide Number Placeholder 3">
            <a:extLst>
              <a:ext uri="{FF2B5EF4-FFF2-40B4-BE49-F238E27FC236}">
                <a16:creationId xmlns:a16="http://schemas.microsoft.com/office/drawing/2014/main" id="{5B150694-A9BE-4745-AFAF-46C8332DA5A2}"/>
              </a:ext>
            </a:extLst>
          </p:cNvPr>
          <p:cNvSpPr>
            <a:spLocks noGrp="1"/>
          </p:cNvSpPr>
          <p:nvPr>
            <p:ph type="sldNum" sz="quarter" idx="12"/>
          </p:nvPr>
        </p:nvSpPr>
        <p:spPr/>
        <p:txBody>
          <a:bodyPr/>
          <a:lstStyle/>
          <a:p>
            <a:pPr>
              <a:defRPr/>
            </a:pPr>
            <a:fld id="{32C6EAD3-2F72-4062-B8AD-66032594F5B0}" type="slidenum">
              <a:rPr lang="en-ZA" smtClean="0"/>
              <a:pPr>
                <a:defRPr/>
              </a:pPr>
              <a:t>41</a:t>
            </a:fld>
            <a:endParaRPr lang="en-ZA"/>
          </a:p>
        </p:txBody>
      </p:sp>
      <p:sp>
        <p:nvSpPr>
          <p:cNvPr id="6" name="Title 2">
            <a:extLst>
              <a:ext uri="{FF2B5EF4-FFF2-40B4-BE49-F238E27FC236}">
                <a16:creationId xmlns:a16="http://schemas.microsoft.com/office/drawing/2014/main" id="{2A1B479E-495F-A24A-8EAA-F843005CE797}"/>
              </a:ext>
            </a:extLst>
          </p:cNvPr>
          <p:cNvSpPr txBox="1">
            <a:spLocks/>
          </p:cNvSpPr>
          <p:nvPr/>
        </p:nvSpPr>
        <p:spPr>
          <a:xfrm>
            <a:off x="903974" y="2613616"/>
            <a:ext cx="3982820" cy="573942"/>
          </a:xfrm>
          <a:prstGeom prst="rect">
            <a:avLst/>
          </a:prstGeom>
        </p:spPr>
        <p:txBody>
          <a:bodyPr vert="horz" lIns="0" tIns="0" rIns="0" bIns="0" rtlCol="0" anchor="t" anchorCtr="0">
            <a:normAutofit/>
          </a:bodyPr>
          <a:lstStyle>
            <a:lvl1pPr algn="l" defTabSz="914307" rtl="0" eaLnBrk="1" latinLnBrk="0" hangingPunct="1">
              <a:lnSpc>
                <a:spcPct val="90000"/>
              </a:lnSpc>
              <a:spcBef>
                <a:spcPct val="0"/>
              </a:spcBef>
              <a:buNone/>
              <a:defRPr sz="3175" b="1" kern="1200">
                <a:solidFill>
                  <a:schemeClr val="tx1"/>
                </a:solidFill>
                <a:latin typeface="+mj-lt"/>
                <a:ea typeface="+mj-ea"/>
                <a:cs typeface="+mj-cs"/>
              </a:defRPr>
            </a:lvl1pPr>
          </a:lstStyle>
          <a:p>
            <a:r>
              <a:rPr lang="en-US"/>
              <a:t>What is the reality?</a:t>
            </a:r>
            <a:endParaRPr lang="en-ZA"/>
          </a:p>
        </p:txBody>
      </p:sp>
      <p:sp>
        <p:nvSpPr>
          <p:cNvPr id="8" name="Content Placeholder 1">
            <a:extLst>
              <a:ext uri="{FF2B5EF4-FFF2-40B4-BE49-F238E27FC236}">
                <a16:creationId xmlns:a16="http://schemas.microsoft.com/office/drawing/2014/main" id="{9EE2BEAB-D2C5-288D-48A0-6C7BB8350EDE}"/>
              </a:ext>
            </a:extLst>
          </p:cNvPr>
          <p:cNvSpPr txBox="1">
            <a:spLocks/>
          </p:cNvSpPr>
          <p:nvPr/>
        </p:nvSpPr>
        <p:spPr>
          <a:xfrm>
            <a:off x="784052" y="3043003"/>
            <a:ext cx="10893286" cy="3175942"/>
          </a:xfrm>
          <a:prstGeom prst="rect">
            <a:avLst/>
          </a:prstGeom>
        </p:spPr>
        <p:txBody>
          <a:bodyPr vert="horz" lIns="0" tIns="0" rIns="0" bIns="0" rtlCol="0">
            <a:normAutofit/>
          </a:bodyPr>
          <a:lstStyle>
            <a:lvl1pPr marL="228577" indent="-228577" algn="l" defTabSz="914307" rtl="0" eaLnBrk="1" latinLnBrk="0" hangingPunct="1">
              <a:lnSpc>
                <a:spcPct val="100000"/>
              </a:lnSpc>
              <a:spcBef>
                <a:spcPts val="353"/>
              </a:spcBef>
              <a:buFont typeface="Arial" panose="020B0604020202020204" pitchFamily="34" charset="0"/>
              <a:buChar char="•"/>
              <a:defRPr sz="1764" kern="1200">
                <a:solidFill>
                  <a:schemeClr val="tx1"/>
                </a:solidFill>
                <a:latin typeface="+mn-lt"/>
                <a:ea typeface="+mn-ea"/>
                <a:cs typeface="+mn-cs"/>
              </a:defRPr>
            </a:lvl1pPr>
            <a:lvl2pPr marL="685730" indent="-228577" algn="l" defTabSz="914307" rtl="0" eaLnBrk="1" latinLnBrk="0" hangingPunct="1">
              <a:lnSpc>
                <a:spcPct val="100000"/>
              </a:lnSpc>
              <a:spcBef>
                <a:spcPts val="353"/>
              </a:spcBef>
              <a:buFont typeface="Arial" panose="020B0604020202020204" pitchFamily="34" charset="0"/>
              <a:buChar char="•"/>
              <a:defRPr sz="1764" kern="1200">
                <a:solidFill>
                  <a:schemeClr val="tx1"/>
                </a:solidFill>
                <a:latin typeface="+mn-lt"/>
                <a:ea typeface="+mn-ea"/>
                <a:cs typeface="+mn-cs"/>
              </a:defRPr>
            </a:lvl2pPr>
            <a:lvl3pPr marL="1142883" indent="-228577" algn="l" defTabSz="914307" rtl="0" eaLnBrk="1" latinLnBrk="0" hangingPunct="1">
              <a:lnSpc>
                <a:spcPct val="100000"/>
              </a:lnSpc>
              <a:spcBef>
                <a:spcPts val="353"/>
              </a:spcBef>
              <a:buFont typeface="Arial" panose="020B0604020202020204" pitchFamily="34" charset="0"/>
              <a:buChar char="•"/>
              <a:defRPr sz="1764" kern="1200">
                <a:solidFill>
                  <a:schemeClr val="tx1"/>
                </a:solidFill>
                <a:latin typeface="+mn-lt"/>
                <a:ea typeface="+mn-ea"/>
                <a:cs typeface="+mn-cs"/>
              </a:defRPr>
            </a:lvl3pPr>
            <a:lvl4pPr marL="1600037" indent="-228577" algn="l" defTabSz="914307" rtl="0" eaLnBrk="1" latinLnBrk="0" hangingPunct="1">
              <a:lnSpc>
                <a:spcPct val="100000"/>
              </a:lnSpc>
              <a:spcBef>
                <a:spcPts val="353"/>
              </a:spcBef>
              <a:buFont typeface="Arial" panose="020B0604020202020204" pitchFamily="34" charset="0"/>
              <a:buChar char="•"/>
              <a:defRPr sz="1764" kern="1200">
                <a:solidFill>
                  <a:schemeClr val="tx1"/>
                </a:solidFill>
                <a:latin typeface="+mn-lt"/>
                <a:ea typeface="+mn-ea"/>
                <a:cs typeface="+mn-cs"/>
              </a:defRPr>
            </a:lvl4pPr>
            <a:lvl5pPr marL="2057190" indent="-228577" algn="l" defTabSz="914307" rtl="0" eaLnBrk="1" latinLnBrk="0" hangingPunct="1">
              <a:lnSpc>
                <a:spcPct val="100000"/>
              </a:lnSpc>
              <a:spcBef>
                <a:spcPts val="353"/>
              </a:spcBef>
              <a:buFont typeface="Arial" panose="020B0604020202020204" pitchFamily="34" charset="0"/>
              <a:buChar char="•"/>
              <a:defRPr sz="1764" kern="1200">
                <a:solidFill>
                  <a:schemeClr val="tx1"/>
                </a:solidFill>
                <a:latin typeface="+mn-lt"/>
                <a:ea typeface="+mn-ea"/>
                <a:cs typeface="+mn-cs"/>
              </a:defRPr>
            </a:lvl5pPr>
            <a:lvl6pPr marL="2514344" indent="-228577" algn="l" defTabSz="9143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98" indent="-228577" algn="l" defTabSz="9143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1" indent="-228577" algn="l" defTabSz="9143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05" indent="-228577" algn="l" defTabSz="9143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ZA"/>
              <a:t>Since 2015 the TMM Regulations state:</a:t>
            </a:r>
          </a:p>
          <a:p>
            <a:pPr marL="0" indent="0">
              <a:lnSpc>
                <a:spcPct val="150000"/>
              </a:lnSpc>
              <a:buNone/>
            </a:pPr>
            <a:r>
              <a:rPr lang="en-ZA" b="1"/>
              <a:t>For Surface mines</a:t>
            </a:r>
          </a:p>
          <a:p>
            <a:r>
              <a:rPr lang="en-ZA"/>
              <a:t>8.10.2 The employer must take </a:t>
            </a:r>
            <a:r>
              <a:rPr lang="en-ZA" b="1"/>
              <a:t>1) reasonably practicable measures </a:t>
            </a:r>
            <a:r>
              <a:rPr lang="en-ZA"/>
              <a:t>to 2) </a:t>
            </a:r>
            <a:r>
              <a:rPr lang="en-ZA" b="1"/>
              <a:t>ensure </a:t>
            </a:r>
            <a:r>
              <a:rPr lang="en-ZA"/>
              <a:t>that 3) </a:t>
            </a:r>
            <a:r>
              <a:rPr lang="en-ZA" b="1"/>
              <a:t>persons</a:t>
            </a:r>
            <a:r>
              <a:rPr lang="en-ZA"/>
              <a:t> are 4) </a:t>
            </a:r>
            <a:r>
              <a:rPr lang="en-ZA" b="1"/>
              <a:t>prevented from being 5) injured</a:t>
            </a:r>
            <a:r>
              <a:rPr lang="en-ZA"/>
              <a:t> as a result of 6) </a:t>
            </a:r>
            <a:r>
              <a:rPr lang="en-ZA" b="1"/>
              <a:t>collisions</a:t>
            </a:r>
            <a:r>
              <a:rPr lang="en-ZA"/>
              <a:t> between 7) </a:t>
            </a:r>
            <a:r>
              <a:rPr lang="en-ZA" b="1"/>
              <a:t>diesel</a:t>
            </a:r>
            <a:r>
              <a:rPr lang="en-ZA"/>
              <a:t> powered trackless mobile machines. </a:t>
            </a:r>
          </a:p>
          <a:p>
            <a:pPr marL="0" indent="0">
              <a:buNone/>
            </a:pPr>
            <a:r>
              <a:rPr lang="en-ZA" b="1"/>
              <a:t>For Underground mines</a:t>
            </a:r>
          </a:p>
          <a:p>
            <a:pPr>
              <a:lnSpc>
                <a:spcPct val="150000"/>
              </a:lnSpc>
            </a:pPr>
            <a:r>
              <a:rPr lang="en-US"/>
              <a:t>8.10.1 The employer must take 1) </a:t>
            </a:r>
            <a:r>
              <a:rPr lang="en-US" b="1"/>
              <a:t>reasonably practicable measures </a:t>
            </a:r>
            <a:r>
              <a:rPr lang="en-US"/>
              <a:t>to 2) </a:t>
            </a:r>
            <a:r>
              <a:rPr lang="en-US" b="1"/>
              <a:t>ensure</a:t>
            </a:r>
            <a:r>
              <a:rPr lang="en-US"/>
              <a:t> that 3) pedestrians are 4) </a:t>
            </a:r>
            <a:r>
              <a:rPr lang="en-US" b="1"/>
              <a:t>prevented from being 5) injured</a:t>
            </a:r>
            <a:r>
              <a:rPr lang="en-US"/>
              <a:t> as a result of 6) </a:t>
            </a:r>
            <a:r>
              <a:rPr lang="en-US" b="1"/>
              <a:t>collisions</a:t>
            </a:r>
            <a:r>
              <a:rPr lang="en-US"/>
              <a:t> between 7) trackless mobile machines and </a:t>
            </a:r>
            <a:r>
              <a:rPr lang="en-US" b="1"/>
              <a:t>pedestrians</a:t>
            </a:r>
            <a:r>
              <a:rPr lang="en-US"/>
              <a:t>.</a:t>
            </a:r>
            <a:endParaRPr lang="en-ZA"/>
          </a:p>
          <a:p>
            <a:pPr>
              <a:lnSpc>
                <a:spcPct val="150000"/>
              </a:lnSpc>
            </a:pPr>
            <a:endParaRPr lang="en-ZA"/>
          </a:p>
          <a:p>
            <a:pPr>
              <a:lnSpc>
                <a:spcPct val="150000"/>
              </a:lnSpc>
            </a:pPr>
            <a:endParaRPr lang="en-ZA"/>
          </a:p>
        </p:txBody>
      </p:sp>
    </p:spTree>
    <p:extLst>
      <p:ext uri="{BB962C8B-B14F-4D97-AF65-F5344CB8AC3E}">
        <p14:creationId xmlns:p14="http://schemas.microsoft.com/office/powerpoint/2010/main" val="282557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953C0-71BD-44AB-AED8-7EC374D37888}"/>
              </a:ext>
            </a:extLst>
          </p:cNvPr>
          <p:cNvSpPr>
            <a:spLocks noGrp="1"/>
          </p:cNvSpPr>
          <p:nvPr>
            <p:ph idx="1"/>
          </p:nvPr>
        </p:nvSpPr>
        <p:spPr>
          <a:xfrm>
            <a:off x="793653" y="977189"/>
            <a:ext cx="10614295" cy="4958915"/>
          </a:xfrm>
        </p:spPr>
        <p:txBody>
          <a:bodyPr>
            <a:normAutofit fontScale="77500" lnSpcReduction="20000"/>
          </a:bodyPr>
          <a:lstStyle/>
          <a:p>
            <a:pPr marL="0" indent="0" algn="ctr">
              <a:lnSpc>
                <a:spcPct val="150000"/>
              </a:lnSpc>
              <a:buNone/>
            </a:pPr>
            <a:r>
              <a:rPr lang="en-ZA" sz="1800" b="1">
                <a:solidFill>
                  <a:srgbClr val="FF0000"/>
                </a:solidFill>
              </a:rPr>
              <a:t>We must prevent TMM collisions</a:t>
            </a:r>
          </a:p>
          <a:p>
            <a:pPr>
              <a:lnSpc>
                <a:spcPct val="150000"/>
              </a:lnSpc>
            </a:pPr>
            <a:r>
              <a:rPr lang="en-ZA" sz="1800" b="1"/>
              <a:t>This is not anything new</a:t>
            </a:r>
          </a:p>
          <a:p>
            <a:pPr>
              <a:lnSpc>
                <a:spcPct val="150000"/>
              </a:lnSpc>
            </a:pPr>
            <a:r>
              <a:rPr lang="en-ZA"/>
              <a:t>Most if not all mines consider TMM collisions with pedestrians as </a:t>
            </a:r>
            <a:r>
              <a:rPr lang="en-ZA" b="1"/>
              <a:t>Priority or Material Unwanted Events</a:t>
            </a:r>
            <a:r>
              <a:rPr lang="en-ZA"/>
              <a:t> (PUE or MUE) that must be prevented. As far as TMM collisions with pedestrians are concerned most mines consider such collisions as </a:t>
            </a:r>
            <a:r>
              <a:rPr lang="en-ZA" b="1"/>
              <a:t>Fatal Risks</a:t>
            </a:r>
            <a:r>
              <a:rPr lang="en-ZA"/>
              <a:t>. It is clear that all such collisions are considered significant risk. </a:t>
            </a:r>
            <a:r>
              <a:rPr lang="en-ZA" b="1"/>
              <a:t>No other Fatal Risk is considered insignificant</a:t>
            </a:r>
            <a:r>
              <a:rPr lang="en-ZA"/>
              <a:t>.</a:t>
            </a:r>
          </a:p>
          <a:p>
            <a:pPr>
              <a:lnSpc>
                <a:spcPct val="150000"/>
              </a:lnSpc>
            </a:pPr>
            <a:r>
              <a:rPr lang="en-ZA"/>
              <a:t>As for TMM-to-TMM collisions, most if not all mines consider any Heavy Mining Equipment (HME) collision as a </a:t>
            </a:r>
            <a:r>
              <a:rPr lang="en-ZA" b="1"/>
              <a:t>Priority or Material Unwanted</a:t>
            </a:r>
            <a:r>
              <a:rPr lang="en-ZA"/>
              <a:t> Event and hence significant risk and in particular HME to LDV collisions. </a:t>
            </a:r>
            <a:r>
              <a:rPr lang="en-ZA" b="1"/>
              <a:t>No other PUE is considered insignificant</a:t>
            </a:r>
            <a:endParaRPr lang="en-ZA"/>
          </a:p>
          <a:p>
            <a:pPr marL="0" indent="0">
              <a:lnSpc>
                <a:spcPct val="150000"/>
              </a:lnSpc>
              <a:buNone/>
            </a:pPr>
            <a:endParaRPr lang="en-ZA" sz="1800" b="1"/>
          </a:p>
          <a:p>
            <a:pPr>
              <a:lnSpc>
                <a:spcPct val="150000"/>
              </a:lnSpc>
            </a:pPr>
            <a:endParaRPr lang="en-ZA" sz="1800" b="1"/>
          </a:p>
          <a:p>
            <a:pPr marL="0" indent="0">
              <a:lnSpc>
                <a:spcPct val="150000"/>
              </a:lnSpc>
              <a:buNone/>
            </a:pPr>
            <a:endParaRPr lang="en-ZA"/>
          </a:p>
          <a:p>
            <a:pPr>
              <a:lnSpc>
                <a:spcPct val="150000"/>
              </a:lnSpc>
            </a:pPr>
            <a:endParaRPr lang="en-ZA"/>
          </a:p>
        </p:txBody>
      </p:sp>
      <p:sp>
        <p:nvSpPr>
          <p:cNvPr id="3" name="Title 2">
            <a:extLst>
              <a:ext uri="{FF2B5EF4-FFF2-40B4-BE49-F238E27FC236}">
                <a16:creationId xmlns:a16="http://schemas.microsoft.com/office/drawing/2014/main" id="{330F8C15-BE6B-4FFA-8B98-F21640479AEA}"/>
              </a:ext>
            </a:extLst>
          </p:cNvPr>
          <p:cNvSpPr>
            <a:spLocks noGrp="1"/>
          </p:cNvSpPr>
          <p:nvPr>
            <p:ph type="title"/>
          </p:nvPr>
        </p:nvSpPr>
        <p:spPr>
          <a:xfrm>
            <a:off x="784052" y="403248"/>
            <a:ext cx="10623896" cy="573942"/>
          </a:xfrm>
        </p:spPr>
        <p:txBody>
          <a:bodyPr>
            <a:normAutofit fontScale="90000"/>
          </a:bodyPr>
          <a:lstStyle/>
          <a:p>
            <a:r>
              <a:rPr lang="en-US"/>
              <a:t>How do we prevent </a:t>
            </a:r>
            <a:r>
              <a:rPr lang="en-US">
                <a:solidFill>
                  <a:srgbClr val="FF0000"/>
                </a:solidFill>
              </a:rPr>
              <a:t>injuries</a:t>
            </a:r>
            <a:endParaRPr lang="en-ZA">
              <a:solidFill>
                <a:srgbClr val="FF0000"/>
              </a:solidFill>
            </a:endParaRPr>
          </a:p>
        </p:txBody>
      </p:sp>
      <p:sp>
        <p:nvSpPr>
          <p:cNvPr id="4" name="Slide Number Placeholder 3">
            <a:extLst>
              <a:ext uri="{FF2B5EF4-FFF2-40B4-BE49-F238E27FC236}">
                <a16:creationId xmlns:a16="http://schemas.microsoft.com/office/drawing/2014/main" id="{5B150694-A9BE-4745-AFAF-46C8332DA5A2}"/>
              </a:ext>
            </a:extLst>
          </p:cNvPr>
          <p:cNvSpPr>
            <a:spLocks noGrp="1"/>
          </p:cNvSpPr>
          <p:nvPr>
            <p:ph type="sldNum" sz="quarter" idx="12"/>
          </p:nvPr>
        </p:nvSpPr>
        <p:spPr/>
        <p:txBody>
          <a:bodyPr/>
          <a:lstStyle/>
          <a:p>
            <a:pPr>
              <a:defRPr/>
            </a:pPr>
            <a:fld id="{32C6EAD3-2F72-4062-B8AD-66032594F5B0}" type="slidenum">
              <a:rPr lang="en-ZA" smtClean="0"/>
              <a:pPr>
                <a:defRPr/>
              </a:pPr>
              <a:t>42</a:t>
            </a:fld>
            <a:endParaRPr lang="en-ZA"/>
          </a:p>
        </p:txBody>
      </p:sp>
    </p:spTree>
    <p:extLst>
      <p:ext uri="{BB962C8B-B14F-4D97-AF65-F5344CB8AC3E}">
        <p14:creationId xmlns:p14="http://schemas.microsoft.com/office/powerpoint/2010/main" val="103569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953C0-71BD-44AB-AED8-7EC374D37888}"/>
              </a:ext>
            </a:extLst>
          </p:cNvPr>
          <p:cNvSpPr>
            <a:spLocks noGrp="1"/>
          </p:cNvSpPr>
          <p:nvPr>
            <p:ph idx="1"/>
          </p:nvPr>
        </p:nvSpPr>
        <p:spPr>
          <a:xfrm>
            <a:off x="803254" y="1334979"/>
            <a:ext cx="10614295" cy="4436233"/>
          </a:xfrm>
        </p:spPr>
        <p:txBody>
          <a:bodyPr>
            <a:normAutofit fontScale="77500" lnSpcReduction="20000"/>
          </a:bodyPr>
          <a:lstStyle/>
          <a:p>
            <a:pPr>
              <a:lnSpc>
                <a:spcPct val="150000"/>
              </a:lnSpc>
            </a:pPr>
            <a:r>
              <a:rPr lang="en-ZA" sz="1800"/>
              <a:t>There are </a:t>
            </a:r>
            <a:r>
              <a:rPr lang="en-ZA" sz="1800" b="1"/>
              <a:t>other</a:t>
            </a:r>
            <a:r>
              <a:rPr lang="en-ZA" sz="1800"/>
              <a:t> Controls (Reasonably Practicable Measures) to prevent TMM collisions and in doing so reduce the risk of TMM collisions to be </a:t>
            </a:r>
            <a:r>
              <a:rPr lang="en-ZA" sz="1800" b="1"/>
              <a:t>insignificant</a:t>
            </a:r>
            <a:r>
              <a:rPr lang="en-ZA" sz="1800"/>
              <a:t>.</a:t>
            </a:r>
          </a:p>
          <a:p>
            <a:pPr marL="0" indent="0">
              <a:lnSpc>
                <a:spcPct val="150000"/>
              </a:lnSpc>
              <a:buNone/>
            </a:pPr>
            <a:r>
              <a:rPr lang="en-ZA" sz="1800"/>
              <a:t> Sec 11 states the order in which  the TMM collision hazard must be dealt with</a:t>
            </a:r>
          </a:p>
          <a:p>
            <a:pPr marL="800053" lvl="1" indent="-342900">
              <a:buFont typeface="+mj-lt"/>
              <a:buAutoNum type="arabicPeriod"/>
            </a:pPr>
            <a:r>
              <a:rPr lang="en-US" sz="1800"/>
              <a:t>substituting a hazard with something, or a number of things, that gives rise to a lesser risk.</a:t>
            </a:r>
            <a:endParaRPr lang="en-ZA" sz="1800"/>
          </a:p>
          <a:p>
            <a:pPr marL="800053" lvl="1" indent="-342900">
              <a:buFont typeface="+mj-lt"/>
              <a:buAutoNum type="arabicPeriod"/>
            </a:pPr>
            <a:r>
              <a:rPr lang="en-US" sz="1800"/>
              <a:t>isolating the hazard from any person exposed to it.</a:t>
            </a:r>
            <a:endParaRPr lang="en-ZA" sz="1800"/>
          </a:p>
          <a:p>
            <a:pPr marL="800053" lvl="1" indent="-342900">
              <a:buFont typeface="+mj-lt"/>
              <a:buAutoNum type="arabicPeriod"/>
            </a:pPr>
            <a:r>
              <a:rPr lang="en-US" sz="1800"/>
              <a:t>implementing engineering controls</a:t>
            </a:r>
            <a:endParaRPr lang="en-ZA" sz="1800"/>
          </a:p>
          <a:p>
            <a:pPr marL="800053" lvl="1" indent="-342900">
              <a:buFont typeface="+mj-lt"/>
              <a:buAutoNum type="arabicPeriod"/>
            </a:pPr>
            <a:r>
              <a:rPr lang="en-US" sz="1800"/>
              <a:t>minimizing the risk as far as is reasonably practicable by implementing administrative controls,</a:t>
            </a:r>
            <a:endParaRPr lang="en-ZA" sz="1800"/>
          </a:p>
          <a:p>
            <a:pPr>
              <a:lnSpc>
                <a:spcPct val="150000"/>
              </a:lnSpc>
            </a:pPr>
            <a:r>
              <a:rPr lang="en-ZA"/>
              <a:t>A mine cannot use Collision Prevention Systems (CPS) as the </a:t>
            </a:r>
            <a:r>
              <a:rPr lang="en-ZA" b="1"/>
              <a:t>only</a:t>
            </a:r>
            <a:r>
              <a:rPr lang="en-ZA"/>
              <a:t> measure to fulfil his/her duty in terms of Section 11. (CPS is not a silver bullet for collision prevention)</a:t>
            </a:r>
          </a:p>
          <a:p>
            <a:pPr>
              <a:lnSpc>
                <a:spcPct val="150000"/>
              </a:lnSpc>
            </a:pPr>
            <a:r>
              <a:rPr lang="en-ZA"/>
              <a:t> It could be argued that a mine will have to still take other measures than only CPS. A practical example is the use of centre berms on bi-directional haul roads to prevent head on collisions of two TMMs.</a:t>
            </a:r>
          </a:p>
          <a:p>
            <a:pPr>
              <a:lnSpc>
                <a:spcPct val="150000"/>
              </a:lnSpc>
            </a:pPr>
            <a:endParaRPr lang="en-ZA" sz="1800"/>
          </a:p>
          <a:p>
            <a:pPr>
              <a:lnSpc>
                <a:spcPct val="150000"/>
              </a:lnSpc>
            </a:pPr>
            <a:endParaRPr lang="en-ZA"/>
          </a:p>
        </p:txBody>
      </p:sp>
      <p:sp>
        <p:nvSpPr>
          <p:cNvPr id="3" name="Title 2">
            <a:extLst>
              <a:ext uri="{FF2B5EF4-FFF2-40B4-BE49-F238E27FC236}">
                <a16:creationId xmlns:a16="http://schemas.microsoft.com/office/drawing/2014/main" id="{330F8C15-BE6B-4FFA-8B98-F21640479AEA}"/>
              </a:ext>
            </a:extLst>
          </p:cNvPr>
          <p:cNvSpPr>
            <a:spLocks noGrp="1"/>
          </p:cNvSpPr>
          <p:nvPr>
            <p:ph type="title"/>
          </p:nvPr>
        </p:nvSpPr>
        <p:spPr>
          <a:xfrm>
            <a:off x="784052" y="403248"/>
            <a:ext cx="10623896" cy="758490"/>
          </a:xfrm>
        </p:spPr>
        <p:txBody>
          <a:bodyPr>
            <a:normAutofit fontScale="90000"/>
          </a:bodyPr>
          <a:lstStyle/>
          <a:p>
            <a:r>
              <a:rPr lang="en-US"/>
              <a:t>Why then must TMMs only have CPS when there is a significant risk of collision?</a:t>
            </a:r>
            <a:endParaRPr lang="en-ZA"/>
          </a:p>
        </p:txBody>
      </p:sp>
      <p:sp>
        <p:nvSpPr>
          <p:cNvPr id="4" name="Slide Number Placeholder 3">
            <a:extLst>
              <a:ext uri="{FF2B5EF4-FFF2-40B4-BE49-F238E27FC236}">
                <a16:creationId xmlns:a16="http://schemas.microsoft.com/office/drawing/2014/main" id="{5B150694-A9BE-4745-AFAF-46C8332DA5A2}"/>
              </a:ext>
            </a:extLst>
          </p:cNvPr>
          <p:cNvSpPr>
            <a:spLocks noGrp="1"/>
          </p:cNvSpPr>
          <p:nvPr>
            <p:ph type="sldNum" sz="quarter" idx="12"/>
          </p:nvPr>
        </p:nvSpPr>
        <p:spPr/>
        <p:txBody>
          <a:bodyPr/>
          <a:lstStyle/>
          <a:p>
            <a:pPr>
              <a:defRPr/>
            </a:pPr>
            <a:fld id="{32C6EAD3-2F72-4062-B8AD-66032594F5B0}" type="slidenum">
              <a:rPr lang="en-ZA" smtClean="0"/>
              <a:pPr>
                <a:defRPr/>
              </a:pPr>
              <a:t>43</a:t>
            </a:fld>
            <a:endParaRPr lang="en-ZA"/>
          </a:p>
        </p:txBody>
      </p:sp>
    </p:spTree>
    <p:extLst>
      <p:ext uri="{BB962C8B-B14F-4D97-AF65-F5344CB8AC3E}">
        <p14:creationId xmlns:p14="http://schemas.microsoft.com/office/powerpoint/2010/main" val="359263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953C0-71BD-44AB-AED8-7EC374D37888}"/>
              </a:ext>
            </a:extLst>
          </p:cNvPr>
          <p:cNvSpPr>
            <a:spLocks noGrp="1"/>
          </p:cNvSpPr>
          <p:nvPr>
            <p:ph idx="1"/>
          </p:nvPr>
        </p:nvSpPr>
        <p:spPr>
          <a:xfrm>
            <a:off x="793653" y="977189"/>
            <a:ext cx="10614295" cy="5141399"/>
          </a:xfrm>
        </p:spPr>
        <p:txBody>
          <a:bodyPr>
            <a:normAutofit fontScale="55000" lnSpcReduction="20000"/>
          </a:bodyPr>
          <a:lstStyle/>
          <a:p>
            <a:pPr marL="0" indent="0">
              <a:lnSpc>
                <a:spcPct val="150000"/>
              </a:lnSpc>
              <a:buNone/>
            </a:pPr>
            <a:r>
              <a:rPr lang="en-ZA"/>
              <a:t>The term “</a:t>
            </a:r>
            <a:r>
              <a:rPr lang="en-ZA" i="1"/>
              <a:t>significant risk</a:t>
            </a:r>
            <a:r>
              <a:rPr lang="en-ZA"/>
              <a:t>” is found in the following regulations:</a:t>
            </a:r>
          </a:p>
          <a:p>
            <a:pPr lvl="0">
              <a:lnSpc>
                <a:spcPct val="150000"/>
              </a:lnSpc>
            </a:pPr>
            <a:r>
              <a:rPr lang="en-ZA" b="1"/>
              <a:t>Chapter 3</a:t>
            </a:r>
            <a:r>
              <a:rPr lang="en-ZA"/>
              <a:t>: 3.3.3; 3.3.5; 3.9; 3.16 and 3.28</a:t>
            </a:r>
          </a:p>
          <a:p>
            <a:pPr lvl="0">
              <a:lnSpc>
                <a:spcPct val="150000"/>
              </a:lnSpc>
            </a:pPr>
            <a:r>
              <a:rPr lang="en-ZA" b="1"/>
              <a:t>Chapter 4</a:t>
            </a:r>
            <a:r>
              <a:rPr lang="en-ZA"/>
              <a:t>: 4.2 (b), (b) (ii), (2) (ii), (3) (iv); 4.3 (6); 4.7; 4.11; 4.12; 4.14 (1); 4.16 (2), (5), (5) (a) and (7)</a:t>
            </a:r>
          </a:p>
          <a:p>
            <a:pPr lvl="0">
              <a:lnSpc>
                <a:spcPct val="150000"/>
              </a:lnSpc>
            </a:pPr>
            <a:r>
              <a:rPr lang="en-ZA" b="1"/>
              <a:t>Chapter 5</a:t>
            </a:r>
            <a:r>
              <a:rPr lang="en-ZA"/>
              <a:t>: 5.1 (2) and (4)</a:t>
            </a:r>
          </a:p>
          <a:p>
            <a:pPr lvl="0">
              <a:lnSpc>
                <a:spcPct val="150000"/>
              </a:lnSpc>
            </a:pPr>
            <a:r>
              <a:rPr lang="en-ZA" b="1"/>
              <a:t>Chapter 8</a:t>
            </a:r>
            <a:r>
              <a:rPr lang="en-ZA"/>
              <a:t>: 8.6 (1); 8.6 (2); 8.8 (3) (a), (b), (c), (f), (g), (5) (a) and (6); </a:t>
            </a:r>
            <a:r>
              <a:rPr lang="en-ZA" b="1">
                <a:solidFill>
                  <a:srgbClr val="FF0000"/>
                </a:solidFill>
              </a:rPr>
              <a:t>8.10 (1), (2), (2.2)</a:t>
            </a:r>
            <a:r>
              <a:rPr lang="en-ZA"/>
              <a:t>; 8.11 (12); 8.12 (9) (c)</a:t>
            </a:r>
          </a:p>
          <a:p>
            <a:pPr lvl="0">
              <a:lnSpc>
                <a:spcPct val="150000"/>
              </a:lnSpc>
            </a:pPr>
            <a:r>
              <a:rPr lang="en-ZA" b="1"/>
              <a:t>Chapter 9</a:t>
            </a:r>
            <a:r>
              <a:rPr lang="en-ZA"/>
              <a:t>: 9.1 (2)</a:t>
            </a:r>
          </a:p>
          <a:p>
            <a:pPr lvl="0">
              <a:lnSpc>
                <a:spcPct val="150000"/>
              </a:lnSpc>
            </a:pPr>
            <a:r>
              <a:rPr lang="en-ZA" b="1"/>
              <a:t>Chapter 10</a:t>
            </a:r>
            <a:r>
              <a:rPr lang="en-ZA"/>
              <a:t>: 10 (1), (2) (i) (cc), (m), (o) (bb)</a:t>
            </a:r>
          </a:p>
          <a:p>
            <a:pPr lvl="0">
              <a:lnSpc>
                <a:spcPct val="150000"/>
              </a:lnSpc>
            </a:pPr>
            <a:r>
              <a:rPr lang="en-ZA" b="1"/>
              <a:t>Chapter 14</a:t>
            </a:r>
            <a:r>
              <a:rPr lang="en-ZA"/>
              <a:t>: 14.1; 14.4; 14.5; 14.6</a:t>
            </a:r>
          </a:p>
          <a:p>
            <a:pPr lvl="0">
              <a:lnSpc>
                <a:spcPct val="150000"/>
              </a:lnSpc>
            </a:pPr>
            <a:r>
              <a:rPr lang="en-ZA" b="1"/>
              <a:t>Chapter 16</a:t>
            </a:r>
            <a:r>
              <a:rPr lang="en-ZA"/>
              <a:t>: 16.2 (2)</a:t>
            </a:r>
          </a:p>
          <a:p>
            <a:pPr lvl="0">
              <a:lnSpc>
                <a:spcPct val="150000"/>
              </a:lnSpc>
            </a:pPr>
            <a:r>
              <a:rPr lang="en-ZA" b="1"/>
              <a:t>Chapter 17</a:t>
            </a:r>
            <a:r>
              <a:rPr lang="en-ZA"/>
              <a:t>: 17.1 (definition of restricted area); 17.6 (a); 17.7 (a), (c); 7.14 (b) (iv)</a:t>
            </a:r>
          </a:p>
          <a:p>
            <a:pPr>
              <a:lnSpc>
                <a:spcPct val="150000"/>
              </a:lnSpc>
            </a:pPr>
            <a:r>
              <a:rPr lang="en-ZA" b="1"/>
              <a:t>Chapter 23</a:t>
            </a:r>
            <a:r>
              <a:rPr lang="en-ZA"/>
              <a:t>: 23.4 (b), (c), (e), (l), (o) (iii),</a:t>
            </a:r>
          </a:p>
        </p:txBody>
      </p:sp>
      <p:sp>
        <p:nvSpPr>
          <p:cNvPr id="3" name="Title 2">
            <a:extLst>
              <a:ext uri="{FF2B5EF4-FFF2-40B4-BE49-F238E27FC236}">
                <a16:creationId xmlns:a16="http://schemas.microsoft.com/office/drawing/2014/main" id="{330F8C15-BE6B-4FFA-8B98-F21640479AEA}"/>
              </a:ext>
            </a:extLst>
          </p:cNvPr>
          <p:cNvSpPr>
            <a:spLocks noGrp="1"/>
          </p:cNvSpPr>
          <p:nvPr>
            <p:ph type="title"/>
          </p:nvPr>
        </p:nvSpPr>
        <p:spPr>
          <a:xfrm>
            <a:off x="838200" y="365125"/>
            <a:ext cx="10515600" cy="764935"/>
          </a:xfrm>
        </p:spPr>
        <p:txBody>
          <a:bodyPr/>
          <a:lstStyle/>
          <a:p>
            <a:r>
              <a:rPr lang="en-US"/>
              <a:t>Where in the Law is Significant Risk?</a:t>
            </a:r>
            <a:endParaRPr lang="en-ZA"/>
          </a:p>
        </p:txBody>
      </p:sp>
      <p:sp>
        <p:nvSpPr>
          <p:cNvPr id="4" name="Slide Number Placeholder 3">
            <a:extLst>
              <a:ext uri="{FF2B5EF4-FFF2-40B4-BE49-F238E27FC236}">
                <a16:creationId xmlns:a16="http://schemas.microsoft.com/office/drawing/2014/main" id="{5B150694-A9BE-4745-AFAF-46C8332DA5A2}"/>
              </a:ext>
            </a:extLst>
          </p:cNvPr>
          <p:cNvSpPr>
            <a:spLocks noGrp="1"/>
          </p:cNvSpPr>
          <p:nvPr>
            <p:ph type="sldNum" sz="quarter" idx="12"/>
          </p:nvPr>
        </p:nvSpPr>
        <p:spPr/>
        <p:txBody>
          <a:bodyPr/>
          <a:lstStyle/>
          <a:p>
            <a:pPr>
              <a:defRPr/>
            </a:pPr>
            <a:fld id="{32C6EAD3-2F72-4062-B8AD-66032594F5B0}" type="slidenum">
              <a:rPr lang="en-ZA" smtClean="0"/>
              <a:pPr>
                <a:defRPr/>
              </a:pPr>
              <a:t>44</a:t>
            </a:fld>
            <a:endParaRPr lang="en-ZA"/>
          </a:p>
        </p:txBody>
      </p:sp>
      <p:sp>
        <p:nvSpPr>
          <p:cNvPr id="5" name="Rectangle 4">
            <a:extLst>
              <a:ext uri="{FF2B5EF4-FFF2-40B4-BE49-F238E27FC236}">
                <a16:creationId xmlns:a16="http://schemas.microsoft.com/office/drawing/2014/main" id="{0869AFC6-F52C-4D50-A637-06D78A2851F0}"/>
              </a:ext>
            </a:extLst>
          </p:cNvPr>
          <p:cNvSpPr/>
          <p:nvPr/>
        </p:nvSpPr>
        <p:spPr>
          <a:xfrm rot="19200766">
            <a:off x="2907952" y="2784348"/>
            <a:ext cx="6376104" cy="1642182"/>
          </a:xfrm>
          <a:prstGeom prst="rect">
            <a:avLst/>
          </a:prstGeom>
          <a:noFill/>
        </p:spPr>
        <p:txBody>
          <a:bodyPr wrap="none" lIns="80645" tIns="40323" rIns="80645" bIns="40323">
            <a:spAutoFit/>
          </a:bodyPr>
          <a:lstStyle/>
          <a:p>
            <a:pPr algn="ctr"/>
            <a:r>
              <a:rPr lang="en-US" sz="10142" b="1">
                <a:ln w="6600">
                  <a:solidFill>
                    <a:schemeClr val="accent2"/>
                  </a:solidFill>
                  <a:prstDash val="solid"/>
                </a:ln>
                <a:solidFill>
                  <a:srgbClr val="FF0000"/>
                </a:solidFill>
                <a:effectLst>
                  <a:outerShdw dist="38100" dir="2700000" algn="tl" rotWithShape="0">
                    <a:schemeClr val="accent2"/>
                  </a:outerShdw>
                </a:effectLst>
              </a:rPr>
              <a:t>54 TIMES!</a:t>
            </a:r>
          </a:p>
        </p:txBody>
      </p:sp>
    </p:spTree>
    <p:extLst>
      <p:ext uri="{BB962C8B-B14F-4D97-AF65-F5344CB8AC3E}">
        <p14:creationId xmlns:p14="http://schemas.microsoft.com/office/powerpoint/2010/main" val="3942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fltVal val="0"/>
                                          </p:val>
                                        </p:tav>
                                        <p:tav tm="100000">
                                          <p:val>
                                            <p:strVal val="#ppt_w"/>
                                          </p:val>
                                        </p:tav>
                                      </p:tavLst>
                                    </p:anim>
                                    <p:anim calcmode="lin" valueType="num">
                                      <p:cBhvr>
                                        <p:cTn id="32" dur="1000" fill="hold"/>
                                        <p:tgtEl>
                                          <p:spTgt spid="5"/>
                                        </p:tgtEl>
                                        <p:attrNameLst>
                                          <p:attrName>ppt_h</p:attrName>
                                        </p:attrNameLst>
                                      </p:cBhvr>
                                      <p:tavLst>
                                        <p:tav tm="0">
                                          <p:val>
                                            <p:fltVal val="0"/>
                                          </p:val>
                                        </p:tav>
                                        <p:tav tm="100000">
                                          <p:val>
                                            <p:strVal val="#ppt_h"/>
                                          </p:val>
                                        </p:tav>
                                      </p:tavLst>
                                    </p:anim>
                                    <p:anim calcmode="lin" valueType="num">
                                      <p:cBhvr>
                                        <p:cTn id="33" dur="1000" fill="hold"/>
                                        <p:tgtEl>
                                          <p:spTgt spid="5"/>
                                        </p:tgtEl>
                                        <p:attrNameLst>
                                          <p:attrName>style.rotation</p:attrName>
                                        </p:attrNameLst>
                                      </p:cBhvr>
                                      <p:tavLst>
                                        <p:tav tm="0">
                                          <p:val>
                                            <p:fltVal val="90"/>
                                          </p:val>
                                        </p:tav>
                                        <p:tav tm="100000">
                                          <p:val>
                                            <p:fltVal val="0"/>
                                          </p:val>
                                        </p:tav>
                                      </p:tavLst>
                                    </p:anim>
                                    <p:animEffect transition="in" filter="fade">
                                      <p:cBhvr>
                                        <p:cTn id="3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24AF58-84F6-467E-873D-FBCAF6F06973}"/>
              </a:ext>
            </a:extLst>
          </p:cNvPr>
          <p:cNvPicPr>
            <a:picLocks noChangeAspect="1"/>
          </p:cNvPicPr>
          <p:nvPr/>
        </p:nvPicPr>
        <p:blipFill>
          <a:blip r:embed="rId2"/>
          <a:stretch>
            <a:fillRect/>
          </a:stretch>
        </p:blipFill>
        <p:spPr>
          <a:xfrm>
            <a:off x="5871147" y="757959"/>
            <a:ext cx="4612741" cy="5342083"/>
          </a:xfrm>
          <a:prstGeom prst="rect">
            <a:avLst/>
          </a:prstGeom>
          <a:ln w="25400">
            <a:solidFill>
              <a:srgbClr val="00B050"/>
            </a:solidFill>
          </a:ln>
        </p:spPr>
      </p:pic>
      <p:sp>
        <p:nvSpPr>
          <p:cNvPr id="3" name="Title 2">
            <a:extLst>
              <a:ext uri="{FF2B5EF4-FFF2-40B4-BE49-F238E27FC236}">
                <a16:creationId xmlns:a16="http://schemas.microsoft.com/office/drawing/2014/main" id="{56A411D7-7372-471B-8EC6-F58A38171AD5}"/>
              </a:ext>
            </a:extLst>
          </p:cNvPr>
          <p:cNvSpPr>
            <a:spLocks noGrp="1"/>
          </p:cNvSpPr>
          <p:nvPr>
            <p:ph type="title"/>
          </p:nvPr>
        </p:nvSpPr>
        <p:spPr/>
        <p:txBody>
          <a:bodyPr/>
          <a:lstStyle/>
          <a:p>
            <a:r>
              <a:rPr lang="en-ZA"/>
              <a:t>Has it Been Defined?</a:t>
            </a:r>
          </a:p>
        </p:txBody>
      </p:sp>
      <p:sp>
        <p:nvSpPr>
          <p:cNvPr id="4" name="Slide Number Placeholder 3">
            <a:extLst>
              <a:ext uri="{FF2B5EF4-FFF2-40B4-BE49-F238E27FC236}">
                <a16:creationId xmlns:a16="http://schemas.microsoft.com/office/drawing/2014/main" id="{D7EC34D7-3786-46B7-9FC7-8FE019FDA5FB}"/>
              </a:ext>
            </a:extLst>
          </p:cNvPr>
          <p:cNvSpPr>
            <a:spLocks noGrp="1"/>
          </p:cNvSpPr>
          <p:nvPr>
            <p:ph type="sldNum" sz="quarter" idx="12"/>
          </p:nvPr>
        </p:nvSpPr>
        <p:spPr/>
        <p:txBody>
          <a:bodyPr/>
          <a:lstStyle/>
          <a:p>
            <a:pPr>
              <a:defRPr/>
            </a:pPr>
            <a:fld id="{32C6EAD3-2F72-4062-B8AD-66032594F5B0}" type="slidenum">
              <a:rPr lang="en-ZA" smtClean="0"/>
              <a:pPr>
                <a:defRPr/>
              </a:pPr>
              <a:t>45</a:t>
            </a:fld>
            <a:endParaRPr lang="en-ZA"/>
          </a:p>
        </p:txBody>
      </p:sp>
      <p:pic>
        <p:nvPicPr>
          <p:cNvPr id="7" name="Picture 6">
            <a:extLst>
              <a:ext uri="{FF2B5EF4-FFF2-40B4-BE49-F238E27FC236}">
                <a16:creationId xmlns:a16="http://schemas.microsoft.com/office/drawing/2014/main" id="{5E2AE300-F934-4D80-A64F-98E63DBB236F}"/>
              </a:ext>
            </a:extLst>
          </p:cNvPr>
          <p:cNvPicPr>
            <a:picLocks noChangeAspect="1"/>
          </p:cNvPicPr>
          <p:nvPr/>
        </p:nvPicPr>
        <p:blipFill>
          <a:blip r:embed="rId3"/>
          <a:stretch>
            <a:fillRect/>
          </a:stretch>
        </p:blipFill>
        <p:spPr>
          <a:xfrm rot="20750594">
            <a:off x="1007573" y="1258000"/>
            <a:ext cx="3928121" cy="5079035"/>
          </a:xfrm>
          <a:prstGeom prst="rect">
            <a:avLst/>
          </a:prstGeom>
          <a:ln w="25400">
            <a:solidFill>
              <a:schemeClr val="accent1"/>
            </a:solidFill>
          </a:ln>
        </p:spPr>
      </p:pic>
      <p:sp>
        <p:nvSpPr>
          <p:cNvPr id="9" name="Oval 8">
            <a:extLst>
              <a:ext uri="{FF2B5EF4-FFF2-40B4-BE49-F238E27FC236}">
                <a16:creationId xmlns:a16="http://schemas.microsoft.com/office/drawing/2014/main" id="{BDC8D005-7183-4AC1-9463-1F7BB651E88D}"/>
              </a:ext>
            </a:extLst>
          </p:cNvPr>
          <p:cNvSpPr/>
          <p:nvPr/>
        </p:nvSpPr>
        <p:spPr>
          <a:xfrm>
            <a:off x="6096001" y="3107003"/>
            <a:ext cx="4083815" cy="4362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587"/>
          </a:p>
        </p:txBody>
      </p:sp>
      <p:sp>
        <p:nvSpPr>
          <p:cNvPr id="10" name="Oval 9">
            <a:extLst>
              <a:ext uri="{FF2B5EF4-FFF2-40B4-BE49-F238E27FC236}">
                <a16:creationId xmlns:a16="http://schemas.microsoft.com/office/drawing/2014/main" id="{9BA0BB61-96DF-47B0-B96D-F90EE1C3384F}"/>
              </a:ext>
            </a:extLst>
          </p:cNvPr>
          <p:cNvSpPr/>
          <p:nvPr/>
        </p:nvSpPr>
        <p:spPr>
          <a:xfrm>
            <a:off x="6081065" y="3632173"/>
            <a:ext cx="4083815" cy="8118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587"/>
          </a:p>
        </p:txBody>
      </p:sp>
    </p:spTree>
    <p:extLst>
      <p:ext uri="{BB962C8B-B14F-4D97-AF65-F5344CB8AC3E}">
        <p14:creationId xmlns:p14="http://schemas.microsoft.com/office/powerpoint/2010/main" val="133056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23B3B93-FA3D-4157-B5BC-60ECE1B454EC}"/>
              </a:ext>
            </a:extLst>
          </p:cNvPr>
          <p:cNvSpPr/>
          <p:nvPr/>
        </p:nvSpPr>
        <p:spPr>
          <a:xfrm rot="16200000">
            <a:off x="-989718" y="3610019"/>
            <a:ext cx="4181502" cy="511234"/>
          </a:xfrm>
          <a:custGeom>
            <a:avLst/>
            <a:gdLst>
              <a:gd name="connsiteX0" fmla="*/ 0 w 4181502"/>
              <a:gd name="connsiteY0" fmla="*/ 0 h 511234"/>
              <a:gd name="connsiteX1" fmla="*/ 4181502 w 4181502"/>
              <a:gd name="connsiteY1" fmla="*/ 0 h 511234"/>
              <a:gd name="connsiteX2" fmla="*/ 4181502 w 4181502"/>
              <a:gd name="connsiteY2" fmla="*/ 511234 h 511234"/>
              <a:gd name="connsiteX3" fmla="*/ 0 w 4181502"/>
              <a:gd name="connsiteY3" fmla="*/ 511234 h 511234"/>
              <a:gd name="connsiteX4" fmla="*/ 0 w 4181502"/>
              <a:gd name="connsiteY4" fmla="*/ 0 h 51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502" h="511234">
                <a:moveTo>
                  <a:pt x="0" y="0"/>
                </a:moveTo>
                <a:lnTo>
                  <a:pt x="4181502" y="0"/>
                </a:lnTo>
                <a:lnTo>
                  <a:pt x="4181502" y="511234"/>
                </a:lnTo>
                <a:lnTo>
                  <a:pt x="0" y="5112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450881" bIns="0" numCol="1" spcCol="1270" anchor="t" anchorCtr="0">
            <a:noAutofit/>
          </a:bodyPr>
          <a:lstStyle/>
          <a:p>
            <a:pPr marL="0" lvl="0" indent="0" algn="r" defTabSz="1600200">
              <a:lnSpc>
                <a:spcPct val="90000"/>
              </a:lnSpc>
              <a:spcBef>
                <a:spcPct val="0"/>
              </a:spcBef>
              <a:spcAft>
                <a:spcPct val="35000"/>
              </a:spcAft>
              <a:buNone/>
            </a:pPr>
            <a:r>
              <a:rPr lang="en-US" sz="3600" kern="1200"/>
              <a:t>SAMRASS</a:t>
            </a:r>
            <a:endParaRPr lang="en-ZA" sz="3600" kern="1200"/>
          </a:p>
        </p:txBody>
      </p:sp>
      <p:sp>
        <p:nvSpPr>
          <p:cNvPr id="14" name="Freeform: Shape 13">
            <a:extLst>
              <a:ext uri="{FF2B5EF4-FFF2-40B4-BE49-F238E27FC236}">
                <a16:creationId xmlns:a16="http://schemas.microsoft.com/office/drawing/2014/main" id="{ED7608B8-BB16-40D9-BF76-7191C5391E59}"/>
              </a:ext>
            </a:extLst>
          </p:cNvPr>
          <p:cNvSpPr/>
          <p:nvPr/>
        </p:nvSpPr>
        <p:spPr>
          <a:xfrm>
            <a:off x="1356650" y="1774885"/>
            <a:ext cx="2546492" cy="4181502"/>
          </a:xfrm>
          <a:custGeom>
            <a:avLst/>
            <a:gdLst>
              <a:gd name="connsiteX0" fmla="*/ 0 w 2546492"/>
              <a:gd name="connsiteY0" fmla="*/ 424424 h 4181502"/>
              <a:gd name="connsiteX1" fmla="*/ 424424 w 2546492"/>
              <a:gd name="connsiteY1" fmla="*/ 0 h 4181502"/>
              <a:gd name="connsiteX2" fmla="*/ 2122068 w 2546492"/>
              <a:gd name="connsiteY2" fmla="*/ 0 h 4181502"/>
              <a:gd name="connsiteX3" fmla="*/ 2546492 w 2546492"/>
              <a:gd name="connsiteY3" fmla="*/ 424424 h 4181502"/>
              <a:gd name="connsiteX4" fmla="*/ 2546492 w 2546492"/>
              <a:gd name="connsiteY4" fmla="*/ 3757078 h 4181502"/>
              <a:gd name="connsiteX5" fmla="*/ 2122068 w 2546492"/>
              <a:gd name="connsiteY5" fmla="*/ 4181502 h 4181502"/>
              <a:gd name="connsiteX6" fmla="*/ 424424 w 2546492"/>
              <a:gd name="connsiteY6" fmla="*/ 4181502 h 4181502"/>
              <a:gd name="connsiteX7" fmla="*/ 0 w 2546492"/>
              <a:gd name="connsiteY7" fmla="*/ 3757078 h 4181502"/>
              <a:gd name="connsiteX8" fmla="*/ 0 w 2546492"/>
              <a:gd name="connsiteY8" fmla="*/ 424424 h 418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492" h="4181502">
                <a:moveTo>
                  <a:pt x="0" y="424424"/>
                </a:moveTo>
                <a:cubicBezTo>
                  <a:pt x="0" y="190021"/>
                  <a:pt x="190021" y="0"/>
                  <a:pt x="424424" y="0"/>
                </a:cubicBezTo>
                <a:lnTo>
                  <a:pt x="2122068" y="0"/>
                </a:lnTo>
                <a:cubicBezTo>
                  <a:pt x="2356471" y="0"/>
                  <a:pt x="2546492" y="190021"/>
                  <a:pt x="2546492" y="424424"/>
                </a:cubicBezTo>
                <a:lnTo>
                  <a:pt x="2546492" y="3757078"/>
                </a:lnTo>
                <a:cubicBezTo>
                  <a:pt x="2546492" y="3991481"/>
                  <a:pt x="2356471" y="4181502"/>
                  <a:pt x="2122068" y="4181502"/>
                </a:cubicBezTo>
                <a:lnTo>
                  <a:pt x="424424" y="4181502"/>
                </a:lnTo>
                <a:cubicBezTo>
                  <a:pt x="190021" y="4181502"/>
                  <a:pt x="0" y="3991481"/>
                  <a:pt x="0" y="3757078"/>
                </a:cubicBezTo>
                <a:lnTo>
                  <a:pt x="0" y="424424"/>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59437" tIns="575190" rIns="259437" bIns="259437" numCol="1" spcCol="1270" anchor="t" anchorCtr="0">
            <a:noAutofit/>
          </a:bodyPr>
          <a:lstStyle/>
          <a:p>
            <a:pPr marL="114300" lvl="1" indent="-114300" algn="ctr" defTabSz="666750">
              <a:lnSpc>
                <a:spcPct val="150000"/>
              </a:lnSpc>
              <a:spcBef>
                <a:spcPct val="0"/>
              </a:spcBef>
              <a:spcAft>
                <a:spcPct val="15000"/>
              </a:spcAft>
              <a:buNone/>
            </a:pPr>
            <a:r>
              <a:rPr lang="en-GB" sz="1500" kern="1200"/>
              <a:t>The term "</a:t>
            </a:r>
            <a:r>
              <a:rPr lang="en-GB" sz="1500" b="1" u="sng" kern="1200">
                <a:solidFill>
                  <a:schemeClr val="bg1"/>
                </a:solidFill>
              </a:rPr>
              <a:t>significant</a:t>
            </a:r>
            <a:r>
              <a:rPr lang="en-GB" sz="1500" kern="1200"/>
              <a:t>" is defined in the Oxford Dictionary as being "noteworthy, of considerable amount or considerable effect or considerable importance".</a:t>
            </a:r>
            <a:endParaRPr lang="en-ZA" sz="1500" kern="1200"/>
          </a:p>
        </p:txBody>
      </p:sp>
      <p:sp>
        <p:nvSpPr>
          <p:cNvPr id="15" name="Oval 14">
            <a:extLst>
              <a:ext uri="{FF2B5EF4-FFF2-40B4-BE49-F238E27FC236}">
                <a16:creationId xmlns:a16="http://schemas.microsoft.com/office/drawing/2014/main" id="{E5A73EC0-9F3E-44E2-AC74-BFCD83C8FE21}"/>
              </a:ext>
            </a:extLst>
          </p:cNvPr>
          <p:cNvSpPr/>
          <p:nvPr/>
        </p:nvSpPr>
        <p:spPr>
          <a:xfrm>
            <a:off x="845415" y="1100055"/>
            <a:ext cx="1022469" cy="1022469"/>
          </a:xfrm>
          <a:prstGeom prst="ellipse">
            <a:avLst/>
          </a:prstGeom>
          <a:blipFill rotWithShape="1">
            <a:blip r:embed="rId2"/>
            <a:srcRect/>
            <a:stretch>
              <a:fillRect t="-15000" b="-15000"/>
            </a:stretch>
          </a:blipFill>
          <a:ln>
            <a:solidFill>
              <a:srgbClr val="C00000"/>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ZA"/>
          </a:p>
        </p:txBody>
      </p:sp>
      <p:sp>
        <p:nvSpPr>
          <p:cNvPr id="16" name="Freeform: Shape 15">
            <a:extLst>
              <a:ext uri="{FF2B5EF4-FFF2-40B4-BE49-F238E27FC236}">
                <a16:creationId xmlns:a16="http://schemas.microsoft.com/office/drawing/2014/main" id="{EF462A4E-8CF2-4D30-BE67-6CF0B702C35C}"/>
              </a:ext>
            </a:extLst>
          </p:cNvPr>
          <p:cNvSpPr/>
          <p:nvPr/>
        </p:nvSpPr>
        <p:spPr>
          <a:xfrm rot="16200000">
            <a:off x="2732002" y="3610019"/>
            <a:ext cx="4181502" cy="511234"/>
          </a:xfrm>
          <a:custGeom>
            <a:avLst/>
            <a:gdLst>
              <a:gd name="connsiteX0" fmla="*/ 0 w 4181502"/>
              <a:gd name="connsiteY0" fmla="*/ 0 h 511234"/>
              <a:gd name="connsiteX1" fmla="*/ 4181502 w 4181502"/>
              <a:gd name="connsiteY1" fmla="*/ 0 h 511234"/>
              <a:gd name="connsiteX2" fmla="*/ 4181502 w 4181502"/>
              <a:gd name="connsiteY2" fmla="*/ 511234 h 511234"/>
              <a:gd name="connsiteX3" fmla="*/ 0 w 4181502"/>
              <a:gd name="connsiteY3" fmla="*/ 511234 h 511234"/>
              <a:gd name="connsiteX4" fmla="*/ 0 w 4181502"/>
              <a:gd name="connsiteY4" fmla="*/ 0 h 51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502" h="511234">
                <a:moveTo>
                  <a:pt x="0" y="0"/>
                </a:moveTo>
                <a:lnTo>
                  <a:pt x="4181502" y="0"/>
                </a:lnTo>
                <a:lnTo>
                  <a:pt x="4181502" y="511234"/>
                </a:lnTo>
                <a:lnTo>
                  <a:pt x="0" y="5112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450880" bIns="-1" numCol="1" spcCol="1270" anchor="t" anchorCtr="0">
            <a:noAutofit/>
          </a:bodyPr>
          <a:lstStyle/>
          <a:p>
            <a:pPr marL="0" lvl="0" indent="0" algn="r" defTabSz="1600200">
              <a:lnSpc>
                <a:spcPct val="90000"/>
              </a:lnSpc>
              <a:spcBef>
                <a:spcPct val="0"/>
              </a:spcBef>
              <a:spcAft>
                <a:spcPct val="35000"/>
              </a:spcAft>
              <a:buNone/>
            </a:pPr>
            <a:r>
              <a:rPr lang="en-US" sz="3600" kern="1200"/>
              <a:t>MHSA SEC. 102</a:t>
            </a:r>
            <a:endParaRPr lang="en-ZA" sz="3600" kern="1200"/>
          </a:p>
        </p:txBody>
      </p:sp>
      <p:sp>
        <p:nvSpPr>
          <p:cNvPr id="17" name="Freeform: Shape 16">
            <a:extLst>
              <a:ext uri="{FF2B5EF4-FFF2-40B4-BE49-F238E27FC236}">
                <a16:creationId xmlns:a16="http://schemas.microsoft.com/office/drawing/2014/main" id="{E1389ABA-F7E8-4BC2-ABE9-6B1E30728887}"/>
              </a:ext>
            </a:extLst>
          </p:cNvPr>
          <p:cNvSpPr/>
          <p:nvPr/>
        </p:nvSpPr>
        <p:spPr>
          <a:xfrm>
            <a:off x="5078371" y="1774885"/>
            <a:ext cx="2546492" cy="4181502"/>
          </a:xfrm>
          <a:custGeom>
            <a:avLst/>
            <a:gdLst>
              <a:gd name="connsiteX0" fmla="*/ 0 w 2546492"/>
              <a:gd name="connsiteY0" fmla="*/ 424424 h 4181502"/>
              <a:gd name="connsiteX1" fmla="*/ 424424 w 2546492"/>
              <a:gd name="connsiteY1" fmla="*/ 0 h 4181502"/>
              <a:gd name="connsiteX2" fmla="*/ 2122068 w 2546492"/>
              <a:gd name="connsiteY2" fmla="*/ 0 h 4181502"/>
              <a:gd name="connsiteX3" fmla="*/ 2546492 w 2546492"/>
              <a:gd name="connsiteY3" fmla="*/ 424424 h 4181502"/>
              <a:gd name="connsiteX4" fmla="*/ 2546492 w 2546492"/>
              <a:gd name="connsiteY4" fmla="*/ 3757078 h 4181502"/>
              <a:gd name="connsiteX5" fmla="*/ 2122068 w 2546492"/>
              <a:gd name="connsiteY5" fmla="*/ 4181502 h 4181502"/>
              <a:gd name="connsiteX6" fmla="*/ 424424 w 2546492"/>
              <a:gd name="connsiteY6" fmla="*/ 4181502 h 4181502"/>
              <a:gd name="connsiteX7" fmla="*/ 0 w 2546492"/>
              <a:gd name="connsiteY7" fmla="*/ 3757078 h 4181502"/>
              <a:gd name="connsiteX8" fmla="*/ 0 w 2546492"/>
              <a:gd name="connsiteY8" fmla="*/ 424424 h 418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492" h="4181502">
                <a:moveTo>
                  <a:pt x="0" y="424424"/>
                </a:moveTo>
                <a:cubicBezTo>
                  <a:pt x="0" y="190021"/>
                  <a:pt x="190021" y="0"/>
                  <a:pt x="424424" y="0"/>
                </a:cubicBezTo>
                <a:lnTo>
                  <a:pt x="2122068" y="0"/>
                </a:lnTo>
                <a:cubicBezTo>
                  <a:pt x="2356471" y="0"/>
                  <a:pt x="2546492" y="190021"/>
                  <a:pt x="2546492" y="424424"/>
                </a:cubicBezTo>
                <a:lnTo>
                  <a:pt x="2546492" y="3757078"/>
                </a:lnTo>
                <a:cubicBezTo>
                  <a:pt x="2546492" y="3991481"/>
                  <a:pt x="2356471" y="4181502"/>
                  <a:pt x="2122068" y="4181502"/>
                </a:cubicBezTo>
                <a:lnTo>
                  <a:pt x="424424" y="4181502"/>
                </a:lnTo>
                <a:cubicBezTo>
                  <a:pt x="190021" y="4181502"/>
                  <a:pt x="0" y="3991481"/>
                  <a:pt x="0" y="3757078"/>
                </a:cubicBezTo>
                <a:lnTo>
                  <a:pt x="0" y="42442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213" tIns="575190" rIns="245213" bIns="245213" numCol="1" spcCol="1270" anchor="t" anchorCtr="0">
            <a:noAutofit/>
          </a:bodyPr>
          <a:lstStyle/>
          <a:p>
            <a:pPr marL="171450" lvl="1" indent="-171450" algn="ctr" defTabSz="755650">
              <a:lnSpc>
                <a:spcPct val="200000"/>
              </a:lnSpc>
              <a:spcBef>
                <a:spcPct val="0"/>
              </a:spcBef>
              <a:spcAft>
                <a:spcPct val="15000"/>
              </a:spcAft>
              <a:buNone/>
            </a:pPr>
            <a:r>
              <a:rPr lang="en-GB" sz="1700" kern="1200">
                <a:solidFill>
                  <a:srgbClr val="FFFFFF"/>
                </a:solidFill>
                <a:latin typeface="Arial" panose="020B0604020202020204"/>
                <a:ea typeface="+mn-ea"/>
                <a:cs typeface="+mn-cs"/>
              </a:rPr>
              <a:t>“</a:t>
            </a:r>
            <a:r>
              <a:rPr lang="en-GB" sz="1700" b="1" u="sng" kern="1200">
                <a:solidFill>
                  <a:srgbClr val="FFFFFF"/>
                </a:solidFill>
                <a:latin typeface="Arial" panose="020B0604020202020204"/>
                <a:ea typeface="+mn-ea"/>
                <a:cs typeface="+mn-cs"/>
              </a:rPr>
              <a:t>risk</a:t>
            </a:r>
            <a:r>
              <a:rPr lang="en-GB" sz="1700" kern="1200">
                <a:solidFill>
                  <a:srgbClr val="FFFFFF"/>
                </a:solidFill>
                <a:latin typeface="Arial" panose="020B0604020202020204"/>
                <a:ea typeface="+mn-ea"/>
                <a:cs typeface="+mn-cs"/>
              </a:rPr>
              <a:t>” means the likelihood that occupational injury or harm to persons will occur</a:t>
            </a:r>
            <a:endParaRPr lang="en-ZA" sz="1700" kern="1200">
              <a:solidFill>
                <a:srgbClr val="FFFFFF"/>
              </a:solidFill>
              <a:latin typeface="Arial" panose="020B0604020202020204"/>
              <a:ea typeface="+mn-ea"/>
              <a:cs typeface="+mn-cs"/>
            </a:endParaRPr>
          </a:p>
        </p:txBody>
      </p:sp>
      <p:sp>
        <p:nvSpPr>
          <p:cNvPr id="18" name="Oval 17">
            <a:extLst>
              <a:ext uri="{FF2B5EF4-FFF2-40B4-BE49-F238E27FC236}">
                <a16:creationId xmlns:a16="http://schemas.microsoft.com/office/drawing/2014/main" id="{A451DCD3-201B-4680-A005-97CEC45C4B40}"/>
              </a:ext>
            </a:extLst>
          </p:cNvPr>
          <p:cNvSpPr/>
          <p:nvPr/>
        </p:nvSpPr>
        <p:spPr>
          <a:xfrm>
            <a:off x="4567136" y="1100055"/>
            <a:ext cx="1022469" cy="1022469"/>
          </a:xfrm>
          <a:prstGeom prst="ellipse">
            <a:avLst/>
          </a:prstGeom>
          <a:blipFill rotWithShape="1">
            <a:blip r:embed="rId3"/>
            <a:srcRect/>
            <a:stretch>
              <a:fillRect l="-1000" r="-1000"/>
            </a:stretch>
          </a:blipFill>
          <a:ln>
            <a:solidFill>
              <a:schemeClr val="accent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ZA"/>
          </a:p>
        </p:txBody>
      </p:sp>
      <p:sp>
        <p:nvSpPr>
          <p:cNvPr id="19" name="Freeform: Shape 18">
            <a:extLst>
              <a:ext uri="{FF2B5EF4-FFF2-40B4-BE49-F238E27FC236}">
                <a16:creationId xmlns:a16="http://schemas.microsoft.com/office/drawing/2014/main" id="{7B8CF0F5-E671-4328-9A1B-C361A6B44382}"/>
              </a:ext>
            </a:extLst>
          </p:cNvPr>
          <p:cNvSpPr/>
          <p:nvPr/>
        </p:nvSpPr>
        <p:spPr>
          <a:xfrm rot="16200000">
            <a:off x="6453723" y="3610019"/>
            <a:ext cx="4181502" cy="511234"/>
          </a:xfrm>
          <a:custGeom>
            <a:avLst/>
            <a:gdLst>
              <a:gd name="connsiteX0" fmla="*/ 0 w 4181502"/>
              <a:gd name="connsiteY0" fmla="*/ 0 h 511234"/>
              <a:gd name="connsiteX1" fmla="*/ 4181502 w 4181502"/>
              <a:gd name="connsiteY1" fmla="*/ 0 h 511234"/>
              <a:gd name="connsiteX2" fmla="*/ 4181502 w 4181502"/>
              <a:gd name="connsiteY2" fmla="*/ 511234 h 511234"/>
              <a:gd name="connsiteX3" fmla="*/ 0 w 4181502"/>
              <a:gd name="connsiteY3" fmla="*/ 511234 h 511234"/>
              <a:gd name="connsiteX4" fmla="*/ 0 w 4181502"/>
              <a:gd name="connsiteY4" fmla="*/ 0 h 51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502" h="511234">
                <a:moveTo>
                  <a:pt x="0" y="0"/>
                </a:moveTo>
                <a:lnTo>
                  <a:pt x="4181502" y="0"/>
                </a:lnTo>
                <a:lnTo>
                  <a:pt x="4181502" y="511234"/>
                </a:lnTo>
                <a:lnTo>
                  <a:pt x="0" y="5112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450881" bIns="-1" numCol="1" spcCol="1270" anchor="t" anchorCtr="0">
            <a:noAutofit/>
          </a:bodyPr>
          <a:lstStyle/>
          <a:p>
            <a:pPr marL="0" lvl="0" indent="0" algn="r" defTabSz="1600200">
              <a:lnSpc>
                <a:spcPct val="90000"/>
              </a:lnSpc>
              <a:spcBef>
                <a:spcPct val="0"/>
              </a:spcBef>
              <a:spcAft>
                <a:spcPct val="35000"/>
              </a:spcAft>
              <a:buNone/>
            </a:pPr>
            <a:r>
              <a:rPr lang="en-US" sz="3600" kern="1200"/>
              <a:t>SAMRASS</a:t>
            </a:r>
            <a:endParaRPr lang="en-ZA" sz="3600" kern="1200"/>
          </a:p>
        </p:txBody>
      </p:sp>
      <p:sp>
        <p:nvSpPr>
          <p:cNvPr id="20" name="Freeform: Shape 19">
            <a:extLst>
              <a:ext uri="{FF2B5EF4-FFF2-40B4-BE49-F238E27FC236}">
                <a16:creationId xmlns:a16="http://schemas.microsoft.com/office/drawing/2014/main" id="{AF82FACB-7A22-493C-A475-C71C9057269C}"/>
              </a:ext>
            </a:extLst>
          </p:cNvPr>
          <p:cNvSpPr/>
          <p:nvPr/>
        </p:nvSpPr>
        <p:spPr>
          <a:xfrm>
            <a:off x="8800092" y="1774885"/>
            <a:ext cx="2546492" cy="4181502"/>
          </a:xfrm>
          <a:custGeom>
            <a:avLst/>
            <a:gdLst>
              <a:gd name="connsiteX0" fmla="*/ 0 w 2546492"/>
              <a:gd name="connsiteY0" fmla="*/ 424424 h 4181502"/>
              <a:gd name="connsiteX1" fmla="*/ 424424 w 2546492"/>
              <a:gd name="connsiteY1" fmla="*/ 0 h 4181502"/>
              <a:gd name="connsiteX2" fmla="*/ 2122068 w 2546492"/>
              <a:gd name="connsiteY2" fmla="*/ 0 h 4181502"/>
              <a:gd name="connsiteX3" fmla="*/ 2546492 w 2546492"/>
              <a:gd name="connsiteY3" fmla="*/ 424424 h 4181502"/>
              <a:gd name="connsiteX4" fmla="*/ 2546492 w 2546492"/>
              <a:gd name="connsiteY4" fmla="*/ 3757078 h 4181502"/>
              <a:gd name="connsiteX5" fmla="*/ 2122068 w 2546492"/>
              <a:gd name="connsiteY5" fmla="*/ 4181502 h 4181502"/>
              <a:gd name="connsiteX6" fmla="*/ 424424 w 2546492"/>
              <a:gd name="connsiteY6" fmla="*/ 4181502 h 4181502"/>
              <a:gd name="connsiteX7" fmla="*/ 0 w 2546492"/>
              <a:gd name="connsiteY7" fmla="*/ 3757078 h 4181502"/>
              <a:gd name="connsiteX8" fmla="*/ 0 w 2546492"/>
              <a:gd name="connsiteY8" fmla="*/ 424424 h 418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492" h="4181502">
                <a:moveTo>
                  <a:pt x="0" y="424424"/>
                </a:moveTo>
                <a:cubicBezTo>
                  <a:pt x="0" y="190021"/>
                  <a:pt x="190021" y="0"/>
                  <a:pt x="424424" y="0"/>
                </a:cubicBezTo>
                <a:lnTo>
                  <a:pt x="2122068" y="0"/>
                </a:lnTo>
                <a:cubicBezTo>
                  <a:pt x="2356471" y="0"/>
                  <a:pt x="2546492" y="190021"/>
                  <a:pt x="2546492" y="424424"/>
                </a:cubicBezTo>
                <a:lnTo>
                  <a:pt x="2546492" y="3757078"/>
                </a:lnTo>
                <a:cubicBezTo>
                  <a:pt x="2546492" y="3991481"/>
                  <a:pt x="2356471" y="4181502"/>
                  <a:pt x="2122068" y="4181502"/>
                </a:cubicBezTo>
                <a:lnTo>
                  <a:pt x="424424" y="4181502"/>
                </a:lnTo>
                <a:cubicBezTo>
                  <a:pt x="190021" y="4181502"/>
                  <a:pt x="0" y="3991481"/>
                  <a:pt x="0" y="3757078"/>
                </a:cubicBezTo>
                <a:lnTo>
                  <a:pt x="0" y="424424"/>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3877" tIns="575190" rIns="223877" bIns="223877" numCol="1" spcCol="1270" anchor="t" anchorCtr="0">
            <a:noAutofit/>
          </a:bodyPr>
          <a:lstStyle/>
          <a:p>
            <a:pPr marL="114300" lvl="1" indent="-114300" algn="ctr" defTabSz="622300">
              <a:lnSpc>
                <a:spcPct val="100000"/>
              </a:lnSpc>
              <a:spcBef>
                <a:spcPct val="0"/>
              </a:spcBef>
              <a:spcAft>
                <a:spcPct val="15000"/>
              </a:spcAft>
              <a:buNone/>
            </a:pPr>
            <a:r>
              <a:rPr lang="en-ZA" sz="1400" i="0" kern="1200"/>
              <a:t>“</a:t>
            </a:r>
            <a:r>
              <a:rPr lang="en-GB" sz="1400" kern="1200">
                <a:solidFill>
                  <a:srgbClr val="FFFFFF"/>
                </a:solidFill>
                <a:latin typeface="Arial" panose="020B0604020202020204"/>
                <a:ea typeface="+mn-ea"/>
                <a:cs typeface="+mn-cs"/>
              </a:rPr>
              <a:t>It is not possible to legislate the definition of “significant risk”, as this will invariably differ from mine to mine, commodity to commodity or even operation to operation. It is therefore the duty of every employer to conduct a risk assessment as required in terms of Section 11 of the MHSA to determine the significant risks to the safety of persons at that particular mine.”</a:t>
            </a:r>
            <a:endParaRPr lang="en-ZA" sz="1600" kern="1200">
              <a:solidFill>
                <a:srgbClr val="FFFFFF"/>
              </a:solidFill>
              <a:latin typeface="Arial" panose="020B0604020202020204"/>
              <a:ea typeface="+mn-ea"/>
              <a:cs typeface="+mn-cs"/>
            </a:endParaRPr>
          </a:p>
        </p:txBody>
      </p:sp>
      <p:sp>
        <p:nvSpPr>
          <p:cNvPr id="21" name="Oval 20">
            <a:extLst>
              <a:ext uri="{FF2B5EF4-FFF2-40B4-BE49-F238E27FC236}">
                <a16:creationId xmlns:a16="http://schemas.microsoft.com/office/drawing/2014/main" id="{35CF74AF-D658-4EB7-A81B-8D65A802C303}"/>
              </a:ext>
            </a:extLst>
          </p:cNvPr>
          <p:cNvSpPr/>
          <p:nvPr/>
        </p:nvSpPr>
        <p:spPr>
          <a:xfrm>
            <a:off x="8288857" y="1100055"/>
            <a:ext cx="1022469" cy="1022469"/>
          </a:xfrm>
          <a:prstGeom prst="ellipse">
            <a:avLst/>
          </a:prstGeom>
          <a:blipFill rotWithShape="1">
            <a:blip r:embed="rId2"/>
            <a:srcRect/>
            <a:stretch>
              <a:fillRect t="-15000" b="-15000"/>
            </a:stretch>
          </a:blipFill>
          <a:ln>
            <a:solidFill>
              <a:schemeClr val="accent3"/>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ZA"/>
          </a:p>
        </p:txBody>
      </p:sp>
      <p:sp>
        <p:nvSpPr>
          <p:cNvPr id="3" name="Title 2">
            <a:extLst>
              <a:ext uri="{FF2B5EF4-FFF2-40B4-BE49-F238E27FC236}">
                <a16:creationId xmlns:a16="http://schemas.microsoft.com/office/drawing/2014/main" id="{E8132A13-E5E8-43C1-BFB2-160E3A699859}"/>
              </a:ext>
            </a:extLst>
          </p:cNvPr>
          <p:cNvSpPr>
            <a:spLocks noGrp="1"/>
          </p:cNvSpPr>
          <p:nvPr>
            <p:ph type="title"/>
          </p:nvPr>
        </p:nvSpPr>
        <p:spPr/>
        <p:txBody>
          <a:bodyPr/>
          <a:lstStyle/>
          <a:p>
            <a:r>
              <a:rPr lang="en-US"/>
              <a:t>Significant Risk According to SAMRASS &amp; MHSA</a:t>
            </a:r>
            <a:endParaRPr lang="en-ZA"/>
          </a:p>
        </p:txBody>
      </p:sp>
      <p:sp>
        <p:nvSpPr>
          <p:cNvPr id="4" name="Slide Number Placeholder 3">
            <a:extLst>
              <a:ext uri="{FF2B5EF4-FFF2-40B4-BE49-F238E27FC236}">
                <a16:creationId xmlns:a16="http://schemas.microsoft.com/office/drawing/2014/main" id="{5D493CCE-AF67-4157-9729-A5E2DAFD82F4}"/>
              </a:ext>
            </a:extLst>
          </p:cNvPr>
          <p:cNvSpPr>
            <a:spLocks noGrp="1"/>
          </p:cNvSpPr>
          <p:nvPr>
            <p:ph type="sldNum" sz="quarter" idx="12"/>
          </p:nvPr>
        </p:nvSpPr>
        <p:spPr/>
        <p:txBody>
          <a:bodyPr/>
          <a:lstStyle/>
          <a:p>
            <a:pPr>
              <a:defRPr/>
            </a:pPr>
            <a:fld id="{32C6EAD3-2F72-4062-B8AD-66032594F5B0}" type="slidenum">
              <a:rPr lang="en-ZA" smtClean="0"/>
              <a:pPr>
                <a:defRPr/>
              </a:pPr>
              <a:t>46</a:t>
            </a:fld>
            <a:endParaRPr lang="en-ZA"/>
          </a:p>
        </p:txBody>
      </p:sp>
    </p:spTree>
    <p:extLst>
      <p:ext uri="{BB962C8B-B14F-4D97-AF65-F5344CB8AC3E}">
        <p14:creationId xmlns:p14="http://schemas.microsoft.com/office/powerpoint/2010/main" val="229070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9" grpId="0"/>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BCD2DF-B036-4975-A9BC-282260DF3F11}"/>
              </a:ext>
            </a:extLst>
          </p:cNvPr>
          <p:cNvSpPr>
            <a:spLocks noGrp="1"/>
          </p:cNvSpPr>
          <p:nvPr>
            <p:ph type="title"/>
          </p:nvPr>
        </p:nvSpPr>
        <p:spPr/>
        <p:txBody>
          <a:bodyPr/>
          <a:lstStyle/>
          <a:p>
            <a:r>
              <a:rPr lang="en-ZA"/>
              <a:t>Significant Risks of TMM Collisions</a:t>
            </a:r>
          </a:p>
        </p:txBody>
      </p:sp>
      <p:sp>
        <p:nvSpPr>
          <p:cNvPr id="4" name="Slide Number Placeholder 3">
            <a:extLst>
              <a:ext uri="{FF2B5EF4-FFF2-40B4-BE49-F238E27FC236}">
                <a16:creationId xmlns:a16="http://schemas.microsoft.com/office/drawing/2014/main" id="{0C2ECFDC-2126-4E8F-830F-0ED9DE150384}"/>
              </a:ext>
            </a:extLst>
          </p:cNvPr>
          <p:cNvSpPr>
            <a:spLocks noGrp="1"/>
          </p:cNvSpPr>
          <p:nvPr>
            <p:ph type="sldNum" sz="quarter" idx="12"/>
          </p:nvPr>
        </p:nvSpPr>
        <p:spPr/>
        <p:txBody>
          <a:bodyPr/>
          <a:lstStyle/>
          <a:p>
            <a:pPr>
              <a:defRPr/>
            </a:pPr>
            <a:fld id="{32C6EAD3-2F72-4062-B8AD-66032594F5B0}" type="slidenum">
              <a:rPr lang="en-ZA" smtClean="0"/>
              <a:pPr>
                <a:defRPr/>
              </a:pPr>
              <a:t>47</a:t>
            </a:fld>
            <a:endParaRPr lang="en-ZA"/>
          </a:p>
        </p:txBody>
      </p:sp>
      <p:sp>
        <p:nvSpPr>
          <p:cNvPr id="6" name="Content Placeholder 5">
            <a:extLst>
              <a:ext uri="{FF2B5EF4-FFF2-40B4-BE49-F238E27FC236}">
                <a16:creationId xmlns:a16="http://schemas.microsoft.com/office/drawing/2014/main" id="{E3BD4D84-F1F1-4E61-9E10-8E78EB513DBC}"/>
              </a:ext>
            </a:extLst>
          </p:cNvPr>
          <p:cNvSpPr>
            <a:spLocks noGrp="1"/>
          </p:cNvSpPr>
          <p:nvPr>
            <p:ph idx="1"/>
          </p:nvPr>
        </p:nvSpPr>
        <p:spPr>
          <a:xfrm>
            <a:off x="6215413" y="1292296"/>
            <a:ext cx="5742125" cy="4926648"/>
          </a:xfrm>
        </p:spPr>
        <p:txBody>
          <a:bodyPr>
            <a:normAutofit/>
          </a:bodyPr>
          <a:lstStyle/>
          <a:p>
            <a:pPr algn="just"/>
            <a:r>
              <a:rPr lang="en-GB" sz="1800"/>
              <a:t>The worst case consequence of any vehicle to vehicle (V-V) and vehicle to pedestrian (V-P) interaction is a </a:t>
            </a:r>
            <a:r>
              <a:rPr lang="en-GB" sz="1800" u="sng"/>
              <a:t>fatality</a:t>
            </a:r>
            <a:r>
              <a:rPr lang="en-GB" sz="1800"/>
              <a:t> irrespective of the speed of the vehicle(s).</a:t>
            </a:r>
          </a:p>
          <a:p>
            <a:pPr marL="0" indent="0" algn="just">
              <a:buNone/>
            </a:pPr>
            <a:endParaRPr lang="en-GB" sz="1800"/>
          </a:p>
          <a:p>
            <a:pPr marL="0" indent="0" algn="ctr">
              <a:buNone/>
            </a:pPr>
            <a:r>
              <a:rPr lang="en-GB" sz="1800"/>
              <a:t>CONSEQUENCE ≥ </a:t>
            </a:r>
            <a:r>
              <a:rPr lang="en-GB" sz="1800" b="1">
                <a:solidFill>
                  <a:srgbClr val="FF0000"/>
                </a:solidFill>
              </a:rPr>
              <a:t>HIGH</a:t>
            </a:r>
            <a:endParaRPr lang="en-GB" sz="1800"/>
          </a:p>
          <a:p>
            <a:pPr marL="0" indent="0" algn="just">
              <a:buNone/>
            </a:pPr>
            <a:endParaRPr lang="en-GB" sz="1800" b="1">
              <a:solidFill>
                <a:srgbClr val="FF0000"/>
              </a:solidFill>
            </a:endParaRPr>
          </a:p>
          <a:p>
            <a:pPr algn="just"/>
            <a:r>
              <a:rPr lang="en-GB" sz="1800"/>
              <a:t>Unless </a:t>
            </a:r>
            <a:r>
              <a:rPr lang="en-GB" sz="1800" u="sng"/>
              <a:t>prevented</a:t>
            </a:r>
            <a:r>
              <a:rPr lang="en-GB" sz="1800"/>
              <a:t>, it can be agreed that there will be a </a:t>
            </a:r>
            <a:r>
              <a:rPr lang="en-GB" sz="1800" u="sng"/>
              <a:t>“noteworthy” likelihood</a:t>
            </a:r>
            <a:r>
              <a:rPr lang="en-GB" sz="1800"/>
              <a:t> that occupational injury or harm to persons will occur as a result of V-V or V-P collision.</a:t>
            </a:r>
          </a:p>
          <a:p>
            <a:pPr algn="just"/>
            <a:endParaRPr lang="en-GB" sz="1800"/>
          </a:p>
          <a:p>
            <a:pPr marL="0" indent="0" algn="just">
              <a:buNone/>
            </a:pPr>
            <a:endParaRPr lang="en-GB" sz="1800"/>
          </a:p>
          <a:p>
            <a:pPr marL="0" indent="0" algn="just">
              <a:buNone/>
            </a:pPr>
            <a:endParaRPr lang="en-ZA" sz="1800"/>
          </a:p>
          <a:p>
            <a:pPr marL="0" indent="0" algn="ctr">
              <a:lnSpc>
                <a:spcPct val="150000"/>
              </a:lnSpc>
              <a:buNone/>
            </a:pPr>
            <a:r>
              <a:rPr lang="en-ZA" sz="1800" b="1">
                <a:solidFill>
                  <a:srgbClr val="FF0000"/>
                </a:solidFill>
              </a:rPr>
              <a:t>SIGNIFICANT RISK OF TMM COLLISIONS</a:t>
            </a:r>
          </a:p>
        </p:txBody>
      </p:sp>
      <p:pic>
        <p:nvPicPr>
          <p:cNvPr id="8" name="Picture 7">
            <a:extLst>
              <a:ext uri="{FF2B5EF4-FFF2-40B4-BE49-F238E27FC236}">
                <a16:creationId xmlns:a16="http://schemas.microsoft.com/office/drawing/2014/main" id="{F9F0CBC0-BF73-4DE0-9D3C-B967CD33AA96}"/>
              </a:ext>
            </a:extLst>
          </p:cNvPr>
          <p:cNvPicPr>
            <a:picLocks noChangeAspect="1"/>
          </p:cNvPicPr>
          <p:nvPr/>
        </p:nvPicPr>
        <p:blipFill>
          <a:blip r:embed="rId3"/>
          <a:stretch>
            <a:fillRect/>
          </a:stretch>
        </p:blipFill>
        <p:spPr>
          <a:xfrm>
            <a:off x="784053" y="1232508"/>
            <a:ext cx="5192535" cy="2196492"/>
          </a:xfrm>
          <a:prstGeom prst="rect">
            <a:avLst/>
          </a:prstGeom>
        </p:spPr>
      </p:pic>
      <p:pic>
        <p:nvPicPr>
          <p:cNvPr id="10" name="Picture 9">
            <a:extLst>
              <a:ext uri="{FF2B5EF4-FFF2-40B4-BE49-F238E27FC236}">
                <a16:creationId xmlns:a16="http://schemas.microsoft.com/office/drawing/2014/main" id="{356912B8-E465-4BE5-8EFE-F01D74FCBCDE}"/>
              </a:ext>
            </a:extLst>
          </p:cNvPr>
          <p:cNvPicPr>
            <a:picLocks noChangeAspect="1"/>
          </p:cNvPicPr>
          <p:nvPr/>
        </p:nvPicPr>
        <p:blipFill>
          <a:blip r:embed="rId4"/>
          <a:stretch>
            <a:fillRect/>
          </a:stretch>
        </p:blipFill>
        <p:spPr>
          <a:xfrm>
            <a:off x="784053" y="4022452"/>
            <a:ext cx="5192536" cy="2196492"/>
          </a:xfrm>
          <a:prstGeom prst="rect">
            <a:avLst/>
          </a:prstGeom>
        </p:spPr>
      </p:pic>
      <p:cxnSp>
        <p:nvCxnSpPr>
          <p:cNvPr id="12" name="Straight Connector 11">
            <a:extLst>
              <a:ext uri="{FF2B5EF4-FFF2-40B4-BE49-F238E27FC236}">
                <a16:creationId xmlns:a16="http://schemas.microsoft.com/office/drawing/2014/main" id="{A77CC1EC-DB0B-47F0-9459-C7405E49FB04}"/>
              </a:ext>
            </a:extLst>
          </p:cNvPr>
          <p:cNvCxnSpPr>
            <a:cxnSpLocks/>
          </p:cNvCxnSpPr>
          <p:nvPr/>
        </p:nvCxnSpPr>
        <p:spPr>
          <a:xfrm>
            <a:off x="487681" y="3755620"/>
            <a:ext cx="5608319" cy="0"/>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5" name="Equals 4">
            <a:extLst>
              <a:ext uri="{FF2B5EF4-FFF2-40B4-BE49-F238E27FC236}">
                <a16:creationId xmlns:a16="http://schemas.microsoft.com/office/drawing/2014/main" id="{EDCB00FF-8192-E189-E3EE-0C8FD818BEFA}"/>
              </a:ext>
            </a:extLst>
          </p:cNvPr>
          <p:cNvSpPr/>
          <p:nvPr/>
        </p:nvSpPr>
        <p:spPr>
          <a:xfrm>
            <a:off x="8530621" y="4332157"/>
            <a:ext cx="1111707" cy="49467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400">
              <a:solidFill>
                <a:schemeClr val="tx1"/>
              </a:solidFill>
            </a:endParaRPr>
          </a:p>
        </p:txBody>
      </p:sp>
    </p:spTree>
    <p:extLst>
      <p:ext uri="{BB962C8B-B14F-4D97-AF65-F5344CB8AC3E}">
        <p14:creationId xmlns:p14="http://schemas.microsoft.com/office/powerpoint/2010/main" val="26078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953C0-71BD-44AB-AED8-7EC374D37888}"/>
              </a:ext>
            </a:extLst>
          </p:cNvPr>
          <p:cNvSpPr>
            <a:spLocks noGrp="1"/>
          </p:cNvSpPr>
          <p:nvPr>
            <p:ph idx="1"/>
          </p:nvPr>
        </p:nvSpPr>
        <p:spPr>
          <a:xfrm>
            <a:off x="803254" y="1334979"/>
            <a:ext cx="10614295" cy="4436233"/>
          </a:xfrm>
        </p:spPr>
        <p:txBody>
          <a:bodyPr>
            <a:normAutofit/>
          </a:bodyPr>
          <a:lstStyle/>
          <a:p>
            <a:pPr>
              <a:lnSpc>
                <a:spcPct val="150000"/>
              </a:lnSpc>
            </a:pPr>
            <a:r>
              <a:rPr lang="en-ZA" sz="1800" b="1"/>
              <a:t>All </a:t>
            </a:r>
            <a:r>
              <a:rPr lang="en-ZA" sz="1800"/>
              <a:t>the TMMs operating where there is a significant risk of collision must be fitted with:</a:t>
            </a:r>
          </a:p>
          <a:p>
            <a:pPr marL="342900" indent="-342900">
              <a:lnSpc>
                <a:spcPct val="150000"/>
              </a:lnSpc>
              <a:buFont typeface="+mj-lt"/>
              <a:buAutoNum type="arabicPeriod"/>
            </a:pPr>
            <a:r>
              <a:rPr lang="en-ZA" sz="1800">
                <a:solidFill>
                  <a:srgbClr val="FF0000"/>
                </a:solidFill>
              </a:rPr>
              <a:t>Auto</a:t>
            </a:r>
            <a:r>
              <a:rPr lang="en-ZA" sz="1800"/>
              <a:t> detection </a:t>
            </a:r>
            <a:r>
              <a:rPr lang="en-ZA" sz="1800" b="1"/>
              <a:t>and</a:t>
            </a:r>
          </a:p>
          <a:p>
            <a:pPr marL="342900" indent="-342900">
              <a:lnSpc>
                <a:spcPct val="150000"/>
              </a:lnSpc>
              <a:buFont typeface="+mj-lt"/>
              <a:buAutoNum type="arabicPeriod"/>
            </a:pPr>
            <a:r>
              <a:rPr lang="en-ZA" sz="1800">
                <a:solidFill>
                  <a:srgbClr val="FF0000"/>
                </a:solidFill>
              </a:rPr>
              <a:t>effective</a:t>
            </a:r>
            <a:r>
              <a:rPr lang="en-ZA" sz="1800"/>
              <a:t> warning to </a:t>
            </a:r>
            <a:r>
              <a:rPr lang="en-ZA" sz="1800">
                <a:solidFill>
                  <a:srgbClr val="FF0000"/>
                </a:solidFill>
              </a:rPr>
              <a:t>both</a:t>
            </a:r>
            <a:r>
              <a:rPr lang="en-ZA" sz="1800"/>
              <a:t> operators/operator and pedestrian when a collision is imminent </a:t>
            </a:r>
            <a:r>
              <a:rPr lang="en-ZA" sz="1800" b="1"/>
              <a:t>and</a:t>
            </a:r>
          </a:p>
          <a:p>
            <a:pPr marL="342900" indent="-342900">
              <a:lnSpc>
                <a:spcPct val="150000"/>
              </a:lnSpc>
              <a:buFont typeface="+mj-lt"/>
              <a:buAutoNum type="arabicPeriod"/>
            </a:pPr>
            <a:r>
              <a:rPr lang="en-ZA" sz="1800"/>
              <a:t>provide the operator with </a:t>
            </a:r>
            <a:r>
              <a:rPr lang="en-ZA" sz="1800">
                <a:solidFill>
                  <a:srgbClr val="FF0000"/>
                </a:solidFill>
              </a:rPr>
              <a:t>time</a:t>
            </a:r>
            <a:r>
              <a:rPr lang="en-ZA" sz="1800"/>
              <a:t> to take appropriate action </a:t>
            </a:r>
            <a:r>
              <a:rPr lang="en-ZA" sz="1800" b="1"/>
              <a:t>and</a:t>
            </a:r>
          </a:p>
          <a:p>
            <a:pPr marL="342900" indent="-342900">
              <a:lnSpc>
                <a:spcPct val="150000"/>
              </a:lnSpc>
              <a:buFont typeface="+mj-lt"/>
              <a:buAutoNum type="arabicPeriod"/>
            </a:pPr>
            <a:r>
              <a:rPr lang="en-ZA" sz="1800"/>
              <a:t>have an </a:t>
            </a:r>
            <a:r>
              <a:rPr lang="en-ZA" sz="1800">
                <a:solidFill>
                  <a:srgbClr val="FF0000"/>
                </a:solidFill>
              </a:rPr>
              <a:t>auto slow and stop </a:t>
            </a:r>
            <a:r>
              <a:rPr lang="en-ZA" sz="1800"/>
              <a:t>ability to </a:t>
            </a:r>
            <a:r>
              <a:rPr lang="en-ZA" sz="1800">
                <a:solidFill>
                  <a:srgbClr val="FF0000"/>
                </a:solidFill>
              </a:rPr>
              <a:t>prevent</a:t>
            </a:r>
            <a:r>
              <a:rPr lang="en-ZA" sz="1800"/>
              <a:t> a potential collision when the operator/pedestrian does </a:t>
            </a:r>
            <a:r>
              <a:rPr lang="en-ZA" sz="1800">
                <a:solidFill>
                  <a:srgbClr val="FF0000"/>
                </a:solidFill>
              </a:rPr>
              <a:t>not </a:t>
            </a:r>
            <a:r>
              <a:rPr lang="en-ZA" sz="1800"/>
              <a:t>take the appropriate action </a:t>
            </a:r>
            <a:r>
              <a:rPr lang="en-ZA" sz="1800" b="1"/>
              <a:t>and</a:t>
            </a:r>
            <a:endParaRPr lang="en-ZA" b="1"/>
          </a:p>
          <a:p>
            <a:pPr marL="342900" indent="-342900">
              <a:lnSpc>
                <a:spcPct val="150000"/>
              </a:lnSpc>
              <a:buFont typeface="+mj-lt"/>
              <a:buAutoNum type="arabicPeriod"/>
            </a:pPr>
            <a:r>
              <a:rPr lang="en-ZA" sz="1800"/>
              <a:t>Have a </a:t>
            </a:r>
            <a:r>
              <a:rPr lang="en-ZA" sz="1800">
                <a:solidFill>
                  <a:srgbClr val="FF0000"/>
                </a:solidFill>
              </a:rPr>
              <a:t>fail to safe function without human intervention</a:t>
            </a:r>
          </a:p>
          <a:p>
            <a:pPr>
              <a:lnSpc>
                <a:spcPct val="150000"/>
              </a:lnSpc>
            </a:pPr>
            <a:endParaRPr lang="en-ZA"/>
          </a:p>
        </p:txBody>
      </p:sp>
      <p:sp>
        <p:nvSpPr>
          <p:cNvPr id="3" name="Title 2">
            <a:extLst>
              <a:ext uri="{FF2B5EF4-FFF2-40B4-BE49-F238E27FC236}">
                <a16:creationId xmlns:a16="http://schemas.microsoft.com/office/drawing/2014/main" id="{330F8C15-BE6B-4FFA-8B98-F21640479AEA}"/>
              </a:ext>
            </a:extLst>
          </p:cNvPr>
          <p:cNvSpPr>
            <a:spLocks noGrp="1"/>
          </p:cNvSpPr>
          <p:nvPr>
            <p:ph type="title"/>
          </p:nvPr>
        </p:nvSpPr>
        <p:spPr>
          <a:xfrm>
            <a:off x="784052" y="403248"/>
            <a:ext cx="10623896" cy="758490"/>
          </a:xfrm>
        </p:spPr>
        <p:txBody>
          <a:bodyPr>
            <a:normAutofit fontScale="90000"/>
          </a:bodyPr>
          <a:lstStyle/>
          <a:p>
            <a:r>
              <a:rPr lang="en-US"/>
              <a:t>What are the implications if the mine don’t want to introduce other reasonably practicable measures to prevent TMM</a:t>
            </a:r>
            <a:endParaRPr lang="en-ZA"/>
          </a:p>
        </p:txBody>
      </p:sp>
      <p:sp>
        <p:nvSpPr>
          <p:cNvPr id="4" name="Slide Number Placeholder 3">
            <a:extLst>
              <a:ext uri="{FF2B5EF4-FFF2-40B4-BE49-F238E27FC236}">
                <a16:creationId xmlns:a16="http://schemas.microsoft.com/office/drawing/2014/main" id="{5B150694-A9BE-4745-AFAF-46C8332DA5A2}"/>
              </a:ext>
            </a:extLst>
          </p:cNvPr>
          <p:cNvSpPr>
            <a:spLocks noGrp="1"/>
          </p:cNvSpPr>
          <p:nvPr>
            <p:ph type="sldNum" sz="quarter" idx="12"/>
          </p:nvPr>
        </p:nvSpPr>
        <p:spPr/>
        <p:txBody>
          <a:bodyPr/>
          <a:lstStyle/>
          <a:p>
            <a:pPr>
              <a:defRPr/>
            </a:pPr>
            <a:fld id="{32C6EAD3-2F72-4062-B8AD-66032594F5B0}" type="slidenum">
              <a:rPr lang="en-ZA" smtClean="0"/>
              <a:pPr>
                <a:defRPr/>
              </a:pPr>
              <a:t>48</a:t>
            </a:fld>
            <a:endParaRPr lang="en-ZA"/>
          </a:p>
        </p:txBody>
      </p:sp>
      <p:sp>
        <p:nvSpPr>
          <p:cNvPr id="5" name="Arrow: Striped Right 4">
            <a:extLst>
              <a:ext uri="{FF2B5EF4-FFF2-40B4-BE49-F238E27FC236}">
                <a16:creationId xmlns:a16="http://schemas.microsoft.com/office/drawing/2014/main" id="{9A170A26-3978-8F0B-D6EE-48CAD98DFAD1}"/>
              </a:ext>
            </a:extLst>
          </p:cNvPr>
          <p:cNvSpPr/>
          <p:nvPr/>
        </p:nvSpPr>
        <p:spPr>
          <a:xfrm>
            <a:off x="1214203" y="4901784"/>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TextBox 5">
            <a:extLst>
              <a:ext uri="{FF2B5EF4-FFF2-40B4-BE49-F238E27FC236}">
                <a16:creationId xmlns:a16="http://schemas.microsoft.com/office/drawing/2014/main" id="{8BC44B0F-8D4D-33F1-308D-9C3CE5893407}"/>
              </a:ext>
            </a:extLst>
          </p:cNvPr>
          <p:cNvSpPr txBox="1"/>
          <p:nvPr/>
        </p:nvSpPr>
        <p:spPr>
          <a:xfrm>
            <a:off x="2603560" y="4851711"/>
            <a:ext cx="1029449" cy="584775"/>
          </a:xfrm>
          <a:prstGeom prst="rect">
            <a:avLst/>
          </a:prstGeom>
          <a:noFill/>
        </p:spPr>
        <p:txBody>
          <a:bodyPr wrap="none" rtlCol="0">
            <a:spAutoFit/>
          </a:bodyPr>
          <a:lstStyle/>
          <a:p>
            <a:r>
              <a:rPr lang="en-ZA" sz="3200" b="1"/>
              <a:t>CPS</a:t>
            </a:r>
          </a:p>
        </p:txBody>
      </p:sp>
      <p:sp>
        <p:nvSpPr>
          <p:cNvPr id="7" name="Not Equal 6">
            <a:extLst>
              <a:ext uri="{FF2B5EF4-FFF2-40B4-BE49-F238E27FC236}">
                <a16:creationId xmlns:a16="http://schemas.microsoft.com/office/drawing/2014/main" id="{3BB616BA-8B4D-CCE0-F385-A70FCE105146}"/>
              </a:ext>
            </a:extLst>
          </p:cNvPr>
          <p:cNvSpPr/>
          <p:nvPr/>
        </p:nvSpPr>
        <p:spPr>
          <a:xfrm>
            <a:off x="4088381" y="4846847"/>
            <a:ext cx="1503745" cy="584775"/>
          </a:xfrm>
          <a:prstGeom prst="mathNotEqual">
            <a:avLst>
              <a:gd name="adj1" fmla="val 23520"/>
              <a:gd name="adj2" fmla="val 6600000"/>
              <a:gd name="adj3" fmla="val 18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8" name="TextBox 7">
            <a:extLst>
              <a:ext uri="{FF2B5EF4-FFF2-40B4-BE49-F238E27FC236}">
                <a16:creationId xmlns:a16="http://schemas.microsoft.com/office/drawing/2014/main" id="{4D16063B-0095-BA55-CF2A-7390E85DEE11}"/>
              </a:ext>
            </a:extLst>
          </p:cNvPr>
          <p:cNvSpPr txBox="1"/>
          <p:nvPr/>
        </p:nvSpPr>
        <p:spPr>
          <a:xfrm>
            <a:off x="6191260" y="4851712"/>
            <a:ext cx="662361" cy="584775"/>
          </a:xfrm>
          <a:prstGeom prst="rect">
            <a:avLst/>
          </a:prstGeom>
          <a:noFill/>
        </p:spPr>
        <p:txBody>
          <a:bodyPr wrap="none" rtlCol="0">
            <a:spAutoFit/>
          </a:bodyPr>
          <a:lstStyle/>
          <a:p>
            <a:r>
              <a:rPr lang="en-ZA" sz="3200" b="1"/>
              <a:t>L9</a:t>
            </a:r>
          </a:p>
        </p:txBody>
      </p:sp>
    </p:spTree>
    <p:extLst>
      <p:ext uri="{BB962C8B-B14F-4D97-AF65-F5344CB8AC3E}">
        <p14:creationId xmlns:p14="http://schemas.microsoft.com/office/powerpoint/2010/main" val="6401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5AF7-B555-573E-3CC8-1BF27562B165}"/>
              </a:ext>
            </a:extLst>
          </p:cNvPr>
          <p:cNvSpPr>
            <a:spLocks noGrp="1"/>
          </p:cNvSpPr>
          <p:nvPr>
            <p:ph type="title"/>
          </p:nvPr>
        </p:nvSpPr>
        <p:spPr/>
        <p:txBody>
          <a:bodyPr/>
          <a:lstStyle/>
          <a:p>
            <a:r>
              <a:rPr lang="en-GB"/>
              <a:t>CPS Project Implementation | Approach</a:t>
            </a:r>
            <a:endParaRPr lang="en-ZA"/>
          </a:p>
        </p:txBody>
      </p:sp>
      <p:grpSp>
        <p:nvGrpSpPr>
          <p:cNvPr id="3" name="Group 2">
            <a:extLst>
              <a:ext uri="{FF2B5EF4-FFF2-40B4-BE49-F238E27FC236}">
                <a16:creationId xmlns:a16="http://schemas.microsoft.com/office/drawing/2014/main" id="{CBD7814B-2D99-2632-24FC-6A4516428443}"/>
              </a:ext>
            </a:extLst>
          </p:cNvPr>
          <p:cNvGrpSpPr/>
          <p:nvPr/>
        </p:nvGrpSpPr>
        <p:grpSpPr>
          <a:xfrm>
            <a:off x="4629088" y="3812232"/>
            <a:ext cx="3555999" cy="2525291"/>
            <a:chOff x="4389119" y="4113830"/>
            <a:chExt cx="3555999" cy="2525291"/>
          </a:xfrm>
        </p:grpSpPr>
        <p:sp>
          <p:nvSpPr>
            <p:cNvPr id="4" name="Rectangle 3">
              <a:extLst>
                <a:ext uri="{FF2B5EF4-FFF2-40B4-BE49-F238E27FC236}">
                  <a16:creationId xmlns:a16="http://schemas.microsoft.com/office/drawing/2014/main" id="{578E8E8E-B2AA-96FF-2141-A9C9221897F8}"/>
                </a:ext>
              </a:extLst>
            </p:cNvPr>
            <p:cNvSpPr/>
            <p:nvPr/>
          </p:nvSpPr>
          <p:spPr>
            <a:xfrm>
              <a:off x="4389119" y="4141583"/>
              <a:ext cx="3555999" cy="249753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D6D81D7B-705E-AFCE-899A-132905478AEF}"/>
                </a:ext>
              </a:extLst>
            </p:cNvPr>
            <p:cNvSpPr txBox="1"/>
            <p:nvPr/>
          </p:nvSpPr>
          <p:spPr>
            <a:xfrm>
              <a:off x="4605746" y="4113830"/>
              <a:ext cx="3122744" cy="5693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effectLst/>
                  <a:uLnTx/>
                  <a:uFillTx/>
                  <a:latin typeface="Calibri"/>
                  <a:ea typeface="+mn-ea"/>
                  <a:cs typeface="+mn-cs"/>
                </a:rPr>
                <a:t>SAFE VEHICLES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Calibri"/>
                  <a:ea typeface="+mn-ea"/>
                  <a:cs typeface="+mn-cs"/>
                </a:rPr>
                <a:t>CPS/CAS technology installation</a:t>
              </a:r>
            </a:p>
          </p:txBody>
        </p:sp>
        <p:pic>
          <p:nvPicPr>
            <p:cNvPr id="6" name="Picture 5">
              <a:extLst>
                <a:ext uri="{FF2B5EF4-FFF2-40B4-BE49-F238E27FC236}">
                  <a16:creationId xmlns:a16="http://schemas.microsoft.com/office/drawing/2014/main" id="{737594AA-8102-F198-F6EC-239B0B0F7DE8}"/>
                </a:ext>
              </a:extLst>
            </p:cNvPr>
            <p:cNvPicPr>
              <a:picLocks noChangeAspect="1"/>
            </p:cNvPicPr>
            <p:nvPr/>
          </p:nvPicPr>
          <p:blipFill>
            <a:blip r:embed="rId2"/>
            <a:stretch>
              <a:fillRect/>
            </a:stretch>
          </p:blipFill>
          <p:spPr>
            <a:xfrm>
              <a:off x="4490586" y="4666634"/>
              <a:ext cx="3353063" cy="1886098"/>
            </a:xfrm>
            <a:prstGeom prst="rect">
              <a:avLst/>
            </a:prstGeom>
          </p:spPr>
        </p:pic>
      </p:grpSp>
      <p:sp>
        <p:nvSpPr>
          <p:cNvPr id="7" name="Rectangle 6">
            <a:extLst>
              <a:ext uri="{FF2B5EF4-FFF2-40B4-BE49-F238E27FC236}">
                <a16:creationId xmlns:a16="http://schemas.microsoft.com/office/drawing/2014/main" id="{B674AC9E-5D1B-912E-D151-4D3DC3F0274F}"/>
              </a:ext>
            </a:extLst>
          </p:cNvPr>
          <p:cNvSpPr/>
          <p:nvPr/>
        </p:nvSpPr>
        <p:spPr>
          <a:xfrm>
            <a:off x="268939" y="833809"/>
            <a:ext cx="4409945" cy="371642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083AD4CD-07CF-0717-DDCF-893B84A023D7}"/>
              </a:ext>
            </a:extLst>
          </p:cNvPr>
          <p:cNvPicPr>
            <a:picLocks noChangeAspect="1"/>
          </p:cNvPicPr>
          <p:nvPr/>
        </p:nvPicPr>
        <p:blipFill>
          <a:blip r:embed="rId3"/>
          <a:stretch>
            <a:fillRect/>
          </a:stretch>
        </p:blipFill>
        <p:spPr>
          <a:xfrm>
            <a:off x="443013" y="2067239"/>
            <a:ext cx="4084724" cy="2339818"/>
          </a:xfrm>
          <a:prstGeom prst="rect">
            <a:avLst/>
          </a:prstGeom>
        </p:spPr>
      </p:pic>
      <p:sp>
        <p:nvSpPr>
          <p:cNvPr id="9" name="TextBox 8">
            <a:extLst>
              <a:ext uri="{FF2B5EF4-FFF2-40B4-BE49-F238E27FC236}">
                <a16:creationId xmlns:a16="http://schemas.microsoft.com/office/drawing/2014/main" id="{CD470560-1E87-490B-E7AB-8BBC2A86D1B4}"/>
              </a:ext>
            </a:extLst>
          </p:cNvPr>
          <p:cNvSpPr txBox="1"/>
          <p:nvPr/>
        </p:nvSpPr>
        <p:spPr>
          <a:xfrm>
            <a:off x="376940" y="868090"/>
            <a:ext cx="4144417" cy="121571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effectLst/>
                <a:uLnTx/>
                <a:uFillTx/>
                <a:latin typeface="Calibri"/>
                <a:ea typeface="+mn-ea"/>
                <a:cs typeface="+mn-cs"/>
              </a:rPr>
              <a:t>SAFE ROADS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Calibri"/>
                <a:ea typeface="+mn-ea"/>
                <a:cs typeface="+mn-cs"/>
              </a:rPr>
              <a:t>Review,  alignment (CAS level 9 impact), and implementation of the traffic management flow and plan </a:t>
            </a:r>
          </a:p>
          <a:p>
            <a:pPr marL="22860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effectLst/>
                <a:uLnTx/>
                <a:uFillTx/>
                <a:latin typeface="Calibri"/>
                <a:ea typeface="+mn-ea"/>
                <a:cs typeface="+mn-cs"/>
              </a:rPr>
              <a:t>Review high risk areas in  the context of CAS level 9 implementation – Traffic management plan 2.0</a:t>
            </a:r>
          </a:p>
          <a:p>
            <a:pPr marL="228600" marR="0" lvl="1"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tab pos="568325" algn="l"/>
              </a:tabLst>
              <a:defRPr/>
            </a:pPr>
            <a:r>
              <a:rPr kumimoji="0" lang="en-US" sz="1000" b="0" i="0" u="none" strike="noStrike" kern="1200" cap="none" spc="0" normalizeH="0" baseline="0" noProof="0">
                <a:ln>
                  <a:noFill/>
                </a:ln>
                <a:effectLst/>
                <a:uLnTx/>
                <a:uFillTx/>
                <a:latin typeface="Calibri"/>
                <a:ea typeface="+mn-ea"/>
                <a:cs typeface="+mn-cs"/>
              </a:rPr>
              <a:t>Implementation of traffic management plan</a:t>
            </a:r>
          </a:p>
        </p:txBody>
      </p:sp>
      <p:sp>
        <p:nvSpPr>
          <p:cNvPr id="10" name="Rectangle 9">
            <a:extLst>
              <a:ext uri="{FF2B5EF4-FFF2-40B4-BE49-F238E27FC236}">
                <a16:creationId xmlns:a16="http://schemas.microsoft.com/office/drawing/2014/main" id="{368440FF-ED35-273E-65B5-2238E4EE2A48}"/>
              </a:ext>
            </a:extLst>
          </p:cNvPr>
          <p:cNvSpPr/>
          <p:nvPr/>
        </p:nvSpPr>
        <p:spPr>
          <a:xfrm>
            <a:off x="7513118" y="823171"/>
            <a:ext cx="4391638" cy="331147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69DF605-A812-13DB-5969-B726489514AE}"/>
              </a:ext>
            </a:extLst>
          </p:cNvPr>
          <p:cNvSpPr txBox="1"/>
          <p:nvPr/>
        </p:nvSpPr>
        <p:spPr>
          <a:xfrm>
            <a:off x="7549076" y="854041"/>
            <a:ext cx="4355680" cy="7540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effectLst/>
                <a:uLnTx/>
                <a:uFillTx/>
                <a:latin typeface="Calibri"/>
                <a:ea typeface="+mn-ea"/>
                <a:cs typeface="+mn-cs"/>
              </a:rPr>
              <a:t>SAFE PEOPLE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Calibri"/>
                <a:ea typeface="+mn-ea"/>
                <a:cs typeface="+mn-cs"/>
              </a:rPr>
              <a:t>Human behavior: Establish foundational base of CAS technology  acceptance and operational safety (CAS &amp; BEVs)</a:t>
            </a:r>
          </a:p>
        </p:txBody>
      </p:sp>
      <p:pic>
        <p:nvPicPr>
          <p:cNvPr id="12" name="Picture 11">
            <a:extLst>
              <a:ext uri="{FF2B5EF4-FFF2-40B4-BE49-F238E27FC236}">
                <a16:creationId xmlns:a16="http://schemas.microsoft.com/office/drawing/2014/main" id="{7EB51C3F-6B2D-AC39-FF7E-1E6A972F2F11}"/>
              </a:ext>
            </a:extLst>
          </p:cNvPr>
          <p:cNvPicPr>
            <a:picLocks noChangeAspect="1"/>
          </p:cNvPicPr>
          <p:nvPr/>
        </p:nvPicPr>
        <p:blipFill>
          <a:blip r:embed="rId4"/>
          <a:stretch>
            <a:fillRect/>
          </a:stretch>
        </p:blipFill>
        <p:spPr>
          <a:xfrm>
            <a:off x="7614469" y="1741082"/>
            <a:ext cx="4224894" cy="2231329"/>
          </a:xfrm>
          <a:prstGeom prst="rect">
            <a:avLst/>
          </a:prstGeom>
        </p:spPr>
      </p:pic>
      <p:grpSp>
        <p:nvGrpSpPr>
          <p:cNvPr id="13" name="Group 12">
            <a:extLst>
              <a:ext uri="{FF2B5EF4-FFF2-40B4-BE49-F238E27FC236}">
                <a16:creationId xmlns:a16="http://schemas.microsoft.com/office/drawing/2014/main" id="{F40A0B54-CA3D-4E62-5F43-C5188EE27240}"/>
              </a:ext>
            </a:extLst>
          </p:cNvPr>
          <p:cNvGrpSpPr/>
          <p:nvPr/>
        </p:nvGrpSpPr>
        <p:grpSpPr>
          <a:xfrm>
            <a:off x="4182726" y="760727"/>
            <a:ext cx="3785733" cy="3165631"/>
            <a:chOff x="4419011" y="1369336"/>
            <a:chExt cx="3785733" cy="3165631"/>
          </a:xfrm>
        </p:grpSpPr>
        <p:pic>
          <p:nvPicPr>
            <p:cNvPr id="14" name="Picture 13">
              <a:extLst>
                <a:ext uri="{FF2B5EF4-FFF2-40B4-BE49-F238E27FC236}">
                  <a16:creationId xmlns:a16="http://schemas.microsoft.com/office/drawing/2014/main" id="{4A58683F-D86B-FA11-C7A5-2E902DF1AE9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33427" y="1369336"/>
              <a:ext cx="1695121" cy="1695121"/>
            </a:xfrm>
            <a:prstGeom prst="rect">
              <a:avLst/>
            </a:prstGeom>
          </p:spPr>
        </p:pic>
        <p:pic>
          <p:nvPicPr>
            <p:cNvPr id="15" name="Picture 14">
              <a:extLst>
                <a:ext uri="{FF2B5EF4-FFF2-40B4-BE49-F238E27FC236}">
                  <a16:creationId xmlns:a16="http://schemas.microsoft.com/office/drawing/2014/main" id="{6A9EAE46-9B4F-DF6E-918A-359EC128D177}"/>
                </a:ext>
              </a:extLst>
            </p:cNvPr>
            <p:cNvPicPr>
              <a:picLocks noChangeAspect="1"/>
            </p:cNvPicPr>
            <p:nvPr/>
          </p:nvPicPr>
          <p:blipFill>
            <a:blip r:embed="rId6"/>
            <a:stretch>
              <a:fillRect/>
            </a:stretch>
          </p:blipFill>
          <p:spPr>
            <a:xfrm rot="20040000">
              <a:off x="5268243" y="2864518"/>
              <a:ext cx="1499746" cy="1670449"/>
            </a:xfrm>
            <a:prstGeom prst="rect">
              <a:avLst/>
            </a:prstGeom>
          </p:spPr>
        </p:pic>
        <p:pic>
          <p:nvPicPr>
            <p:cNvPr id="16" name="Picture 15">
              <a:extLst>
                <a:ext uri="{FF2B5EF4-FFF2-40B4-BE49-F238E27FC236}">
                  <a16:creationId xmlns:a16="http://schemas.microsoft.com/office/drawing/2014/main" id="{73DB5085-7E8C-7D87-6279-1EF5D4171D58}"/>
                </a:ext>
              </a:extLst>
            </p:cNvPr>
            <p:cNvPicPr>
              <a:picLocks noChangeAspect="1"/>
            </p:cNvPicPr>
            <p:nvPr/>
          </p:nvPicPr>
          <p:blipFill>
            <a:blip r:embed="rId7"/>
            <a:stretch>
              <a:fillRect/>
            </a:stretch>
          </p:blipFill>
          <p:spPr>
            <a:xfrm>
              <a:off x="6717191" y="2338941"/>
              <a:ext cx="1487553" cy="1646063"/>
            </a:xfrm>
            <a:prstGeom prst="rect">
              <a:avLst/>
            </a:prstGeom>
          </p:spPr>
        </p:pic>
        <p:pic>
          <p:nvPicPr>
            <p:cNvPr id="17" name="Picture 16">
              <a:extLst>
                <a:ext uri="{FF2B5EF4-FFF2-40B4-BE49-F238E27FC236}">
                  <a16:creationId xmlns:a16="http://schemas.microsoft.com/office/drawing/2014/main" id="{2686B5FA-B2B4-C524-5C83-F708AD7A2770}"/>
                </a:ext>
              </a:extLst>
            </p:cNvPr>
            <p:cNvPicPr>
              <a:picLocks noChangeAspect="1"/>
            </p:cNvPicPr>
            <p:nvPr/>
          </p:nvPicPr>
          <p:blipFill>
            <a:blip r:embed="rId8"/>
            <a:stretch>
              <a:fillRect/>
            </a:stretch>
          </p:blipFill>
          <p:spPr>
            <a:xfrm>
              <a:off x="4419011" y="2360748"/>
              <a:ext cx="1377815" cy="1524132"/>
            </a:xfrm>
            <a:prstGeom prst="rect">
              <a:avLst/>
            </a:prstGeom>
          </p:spPr>
        </p:pic>
      </p:grpSp>
      <p:sp>
        <p:nvSpPr>
          <p:cNvPr id="19" name="TextBox 18">
            <a:extLst>
              <a:ext uri="{FF2B5EF4-FFF2-40B4-BE49-F238E27FC236}">
                <a16:creationId xmlns:a16="http://schemas.microsoft.com/office/drawing/2014/main" id="{04A56A07-1935-47D6-39CB-9BCECBD88DBD}"/>
              </a:ext>
            </a:extLst>
          </p:cNvPr>
          <p:cNvSpPr txBox="1"/>
          <p:nvPr/>
        </p:nvSpPr>
        <p:spPr>
          <a:xfrm>
            <a:off x="4243521" y="422200"/>
            <a:ext cx="3704958" cy="369332"/>
          </a:xfrm>
          <a:prstGeom prst="rect">
            <a:avLst/>
          </a:prstGeom>
          <a:noFill/>
        </p:spPr>
        <p:txBody>
          <a:bodyPr wrap="square">
            <a:spAutoFit/>
          </a:bodyPr>
          <a:lstStyle/>
          <a:p>
            <a:pPr algn="ctr"/>
            <a:r>
              <a:rPr lang="en-GB" sz="1800" b="1">
                <a:solidFill>
                  <a:srgbClr val="FF0000"/>
                </a:solidFill>
              </a:rPr>
              <a:t>Collision Prevention is an eco system</a:t>
            </a:r>
            <a:endParaRPr lang="en-ZA" b="1">
              <a:solidFill>
                <a:srgbClr val="FF0000"/>
              </a:solidFill>
            </a:endParaRPr>
          </a:p>
        </p:txBody>
      </p:sp>
    </p:spTree>
    <p:extLst>
      <p:ext uri="{BB962C8B-B14F-4D97-AF65-F5344CB8AC3E}">
        <p14:creationId xmlns:p14="http://schemas.microsoft.com/office/powerpoint/2010/main" val="423678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C5C8E-ED90-2DF9-042F-2317756B45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C98B52-9556-9419-0EBF-F547351EA874}"/>
              </a:ext>
            </a:extLst>
          </p:cNvPr>
          <p:cNvSpPr txBox="1"/>
          <p:nvPr/>
        </p:nvSpPr>
        <p:spPr>
          <a:xfrm>
            <a:off x="451499" y="5260341"/>
            <a:ext cx="6549375" cy="592791"/>
          </a:xfrm>
          <a:prstGeom prst="rect">
            <a:avLst/>
          </a:prstGeom>
          <a:noFill/>
        </p:spPr>
        <p:txBody>
          <a:bodyPr wrap="square" lIns="91440" tIns="45720" rIns="91440" bIns="45720" rtlCol="0" anchor="ctr">
            <a:spAutoFit/>
          </a:bodyPr>
          <a:lstStyle/>
          <a:p>
            <a:pPr lvl="0" defTabSz="457200">
              <a:lnSpc>
                <a:spcPct val="90000"/>
              </a:lnSpc>
              <a:defRPr/>
            </a:pPr>
            <a:r>
              <a:rPr lang="en-GB" sz="3600" b="1" noProof="0">
                <a:solidFill>
                  <a:schemeClr val="bg1"/>
                </a:solidFill>
              </a:rPr>
              <a:t>Status Update</a:t>
            </a:r>
            <a:endParaRPr kumimoji="0" lang="en-US" sz="3200" b="1" i="0" u="none" strike="noStrike" kern="1200" cap="none" spc="0" normalizeH="0" baseline="0" noProof="0">
              <a:ln>
                <a:noFill/>
              </a:ln>
              <a:solidFill>
                <a:schemeClr val="bg1"/>
              </a:solidFill>
              <a:effectLst/>
              <a:uLnTx/>
              <a:uFillTx/>
              <a:latin typeface="Calibri" panose="020F0502020204030204"/>
            </a:endParaRPr>
          </a:p>
        </p:txBody>
      </p:sp>
    </p:spTree>
    <p:extLst>
      <p:ext uri="{BB962C8B-B14F-4D97-AF65-F5344CB8AC3E}">
        <p14:creationId xmlns:p14="http://schemas.microsoft.com/office/powerpoint/2010/main" val="3615084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D19BE-F8FC-BD8A-3BE2-AB1388E2D004}"/>
              </a:ext>
            </a:extLst>
          </p:cNvPr>
          <p:cNvSpPr>
            <a:spLocks noGrp="1"/>
          </p:cNvSpPr>
          <p:nvPr>
            <p:ph type="title"/>
          </p:nvPr>
        </p:nvSpPr>
        <p:spPr/>
        <p:txBody>
          <a:bodyPr/>
          <a:lstStyle/>
          <a:p>
            <a:r>
              <a:rPr lang="en-ZA"/>
              <a:t>Process Flow Towards TMM Regulations Compliance</a:t>
            </a:r>
          </a:p>
        </p:txBody>
      </p:sp>
      <p:graphicFrame>
        <p:nvGraphicFramePr>
          <p:cNvPr id="3" name="Diagram 2">
            <a:extLst>
              <a:ext uri="{FF2B5EF4-FFF2-40B4-BE49-F238E27FC236}">
                <a16:creationId xmlns:a16="http://schemas.microsoft.com/office/drawing/2014/main" id="{CDDB7E6F-DF45-8F3F-125E-FD25C9989767}"/>
              </a:ext>
            </a:extLst>
          </p:cNvPr>
          <p:cNvGraphicFramePr/>
          <p:nvPr>
            <p:extLst>
              <p:ext uri="{D42A27DB-BD31-4B8C-83A1-F6EECF244321}">
                <p14:modId xmlns:p14="http://schemas.microsoft.com/office/powerpoint/2010/main" val="3023325466"/>
              </p:ext>
            </p:extLst>
          </p:nvPr>
        </p:nvGraphicFramePr>
        <p:xfrm>
          <a:off x="104955" y="559294"/>
          <a:ext cx="11920268" cy="5579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a:extLst>
              <a:ext uri="{FF2B5EF4-FFF2-40B4-BE49-F238E27FC236}">
                <a16:creationId xmlns:a16="http://schemas.microsoft.com/office/drawing/2014/main" id="{4166F765-B035-98A6-D93E-058464B03458}"/>
              </a:ext>
            </a:extLst>
          </p:cNvPr>
          <p:cNvSpPr/>
          <p:nvPr/>
        </p:nvSpPr>
        <p:spPr>
          <a:xfrm>
            <a:off x="3480046" y="611666"/>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Oval 4">
            <a:extLst>
              <a:ext uri="{FF2B5EF4-FFF2-40B4-BE49-F238E27FC236}">
                <a16:creationId xmlns:a16="http://schemas.microsoft.com/office/drawing/2014/main" id="{29727BEB-8020-A89B-2D84-2DB2E7266EBA}"/>
              </a:ext>
            </a:extLst>
          </p:cNvPr>
          <p:cNvSpPr/>
          <p:nvPr/>
        </p:nvSpPr>
        <p:spPr>
          <a:xfrm>
            <a:off x="3480046" y="1767243"/>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Oval 5">
            <a:extLst>
              <a:ext uri="{FF2B5EF4-FFF2-40B4-BE49-F238E27FC236}">
                <a16:creationId xmlns:a16="http://schemas.microsoft.com/office/drawing/2014/main" id="{9A47FDF5-3FE6-AF11-F5FD-06CE69D8D648}"/>
              </a:ext>
            </a:extLst>
          </p:cNvPr>
          <p:cNvSpPr/>
          <p:nvPr/>
        </p:nvSpPr>
        <p:spPr>
          <a:xfrm>
            <a:off x="3480046" y="2922820"/>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a:extLst>
              <a:ext uri="{FF2B5EF4-FFF2-40B4-BE49-F238E27FC236}">
                <a16:creationId xmlns:a16="http://schemas.microsoft.com/office/drawing/2014/main" id="{D6D6A538-64D6-A850-7E38-6DD46E46B1D0}"/>
              </a:ext>
            </a:extLst>
          </p:cNvPr>
          <p:cNvSpPr/>
          <p:nvPr/>
        </p:nvSpPr>
        <p:spPr>
          <a:xfrm>
            <a:off x="3480046" y="4078397"/>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F41E33E4-7DD1-112D-C811-9B4DBC3A37DD}"/>
              </a:ext>
            </a:extLst>
          </p:cNvPr>
          <p:cNvSpPr/>
          <p:nvPr/>
        </p:nvSpPr>
        <p:spPr>
          <a:xfrm>
            <a:off x="3480046" y="5233974"/>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Oval 8">
            <a:extLst>
              <a:ext uri="{FF2B5EF4-FFF2-40B4-BE49-F238E27FC236}">
                <a16:creationId xmlns:a16="http://schemas.microsoft.com/office/drawing/2014/main" id="{325558AE-3B83-F7E6-8751-36628EDD1B59}"/>
              </a:ext>
            </a:extLst>
          </p:cNvPr>
          <p:cNvSpPr/>
          <p:nvPr/>
        </p:nvSpPr>
        <p:spPr>
          <a:xfrm>
            <a:off x="5541145" y="611666"/>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Oval 9">
            <a:extLst>
              <a:ext uri="{FF2B5EF4-FFF2-40B4-BE49-F238E27FC236}">
                <a16:creationId xmlns:a16="http://schemas.microsoft.com/office/drawing/2014/main" id="{A4E9889C-28D4-8935-58FF-7DCBB1097F1E}"/>
              </a:ext>
            </a:extLst>
          </p:cNvPr>
          <p:cNvSpPr/>
          <p:nvPr/>
        </p:nvSpPr>
        <p:spPr>
          <a:xfrm>
            <a:off x="5541145" y="1767243"/>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Oval 10">
            <a:extLst>
              <a:ext uri="{FF2B5EF4-FFF2-40B4-BE49-F238E27FC236}">
                <a16:creationId xmlns:a16="http://schemas.microsoft.com/office/drawing/2014/main" id="{7BCD7388-F530-62A6-DC9A-EFF721CDDE26}"/>
              </a:ext>
            </a:extLst>
          </p:cNvPr>
          <p:cNvSpPr/>
          <p:nvPr/>
        </p:nvSpPr>
        <p:spPr>
          <a:xfrm>
            <a:off x="5541145" y="2922820"/>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Oval 11">
            <a:extLst>
              <a:ext uri="{FF2B5EF4-FFF2-40B4-BE49-F238E27FC236}">
                <a16:creationId xmlns:a16="http://schemas.microsoft.com/office/drawing/2014/main" id="{453EE099-B22B-6099-443B-E0105625FB9A}"/>
              </a:ext>
            </a:extLst>
          </p:cNvPr>
          <p:cNvSpPr/>
          <p:nvPr/>
        </p:nvSpPr>
        <p:spPr>
          <a:xfrm>
            <a:off x="5541145" y="4078397"/>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Oval 12">
            <a:extLst>
              <a:ext uri="{FF2B5EF4-FFF2-40B4-BE49-F238E27FC236}">
                <a16:creationId xmlns:a16="http://schemas.microsoft.com/office/drawing/2014/main" id="{ABB73E6F-A47E-2AC2-2C80-7E9421AC1518}"/>
              </a:ext>
            </a:extLst>
          </p:cNvPr>
          <p:cNvSpPr/>
          <p:nvPr/>
        </p:nvSpPr>
        <p:spPr>
          <a:xfrm>
            <a:off x="5541145" y="5233974"/>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Oval 13">
            <a:extLst>
              <a:ext uri="{FF2B5EF4-FFF2-40B4-BE49-F238E27FC236}">
                <a16:creationId xmlns:a16="http://schemas.microsoft.com/office/drawing/2014/main" id="{E75CD0EC-80AF-E603-6858-43F41DBD08BE}"/>
              </a:ext>
            </a:extLst>
          </p:cNvPr>
          <p:cNvSpPr/>
          <p:nvPr/>
        </p:nvSpPr>
        <p:spPr>
          <a:xfrm>
            <a:off x="7602244" y="611666"/>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Oval 14">
            <a:extLst>
              <a:ext uri="{FF2B5EF4-FFF2-40B4-BE49-F238E27FC236}">
                <a16:creationId xmlns:a16="http://schemas.microsoft.com/office/drawing/2014/main" id="{0C7AD862-F394-23E6-55FF-B8A058BA1346}"/>
              </a:ext>
            </a:extLst>
          </p:cNvPr>
          <p:cNvSpPr/>
          <p:nvPr/>
        </p:nvSpPr>
        <p:spPr>
          <a:xfrm>
            <a:off x="7602244" y="1767243"/>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a:extLst>
              <a:ext uri="{FF2B5EF4-FFF2-40B4-BE49-F238E27FC236}">
                <a16:creationId xmlns:a16="http://schemas.microsoft.com/office/drawing/2014/main" id="{3FB3CF0E-1A8E-FEB9-BDDF-AC16A23DE781}"/>
              </a:ext>
            </a:extLst>
          </p:cNvPr>
          <p:cNvSpPr/>
          <p:nvPr/>
        </p:nvSpPr>
        <p:spPr>
          <a:xfrm>
            <a:off x="7602244" y="2922820"/>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a:extLst>
              <a:ext uri="{FF2B5EF4-FFF2-40B4-BE49-F238E27FC236}">
                <a16:creationId xmlns:a16="http://schemas.microsoft.com/office/drawing/2014/main" id="{591FA712-460D-606B-1D1D-3B259C5B5780}"/>
              </a:ext>
            </a:extLst>
          </p:cNvPr>
          <p:cNvSpPr/>
          <p:nvPr/>
        </p:nvSpPr>
        <p:spPr>
          <a:xfrm>
            <a:off x="7602244" y="4078397"/>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Oval 17">
            <a:extLst>
              <a:ext uri="{FF2B5EF4-FFF2-40B4-BE49-F238E27FC236}">
                <a16:creationId xmlns:a16="http://schemas.microsoft.com/office/drawing/2014/main" id="{66EA5729-700A-FBFD-3770-496ED787B105}"/>
              </a:ext>
            </a:extLst>
          </p:cNvPr>
          <p:cNvSpPr/>
          <p:nvPr/>
        </p:nvSpPr>
        <p:spPr>
          <a:xfrm>
            <a:off x="7602244" y="5233974"/>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Oval 18">
            <a:extLst>
              <a:ext uri="{FF2B5EF4-FFF2-40B4-BE49-F238E27FC236}">
                <a16:creationId xmlns:a16="http://schemas.microsoft.com/office/drawing/2014/main" id="{1E840C7C-B62A-07AC-DD5F-01F9F9065488}"/>
              </a:ext>
            </a:extLst>
          </p:cNvPr>
          <p:cNvSpPr/>
          <p:nvPr/>
        </p:nvSpPr>
        <p:spPr>
          <a:xfrm>
            <a:off x="9663343" y="4078397"/>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Oval 19">
            <a:extLst>
              <a:ext uri="{FF2B5EF4-FFF2-40B4-BE49-F238E27FC236}">
                <a16:creationId xmlns:a16="http://schemas.microsoft.com/office/drawing/2014/main" id="{50F31141-0882-FFF4-D583-E096326FC4E5}"/>
              </a:ext>
            </a:extLst>
          </p:cNvPr>
          <p:cNvSpPr/>
          <p:nvPr/>
        </p:nvSpPr>
        <p:spPr>
          <a:xfrm>
            <a:off x="9663343" y="5233974"/>
            <a:ext cx="216000" cy="216000"/>
          </a:xfrm>
          <a:prstGeom prst="ellipse">
            <a:avLst/>
          </a:prstGeom>
          <a:solidFill>
            <a:srgbClr val="65FF7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802344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93599-7D9F-F687-9146-1600FEC17AC3}"/>
            </a:ext>
          </a:extLst>
        </p:cNvPr>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665AF45A-BDFA-A8E2-0B9A-D98582AE7D0B}"/>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91855-A70E-40D8-BFE9-8B7F3037F41E}" type="slidenum">
              <a:rPr lang="en-US" smtClean="0"/>
              <a:pPr/>
              <a:t>8</a:t>
            </a:fld>
            <a:endParaRPr lang="en-US"/>
          </a:p>
        </p:txBody>
      </p:sp>
      <p:graphicFrame>
        <p:nvGraphicFramePr>
          <p:cNvPr id="3" name="Chart 2">
            <a:extLst>
              <a:ext uri="{FF2B5EF4-FFF2-40B4-BE49-F238E27FC236}">
                <a16:creationId xmlns:a16="http://schemas.microsoft.com/office/drawing/2014/main" id="{464E9476-C5F0-7E04-805E-8E45253F441C}"/>
              </a:ext>
            </a:extLst>
          </p:cNvPr>
          <p:cNvGraphicFramePr>
            <a:graphicFrameLocks noGrp="1"/>
          </p:cNvGraphicFramePr>
          <p:nvPr>
            <p:extLst>
              <p:ext uri="{D42A27DB-BD31-4B8C-83A1-F6EECF244321}">
                <p14:modId xmlns:p14="http://schemas.microsoft.com/office/powerpoint/2010/main" val="2583291282"/>
              </p:ext>
            </p:extLst>
          </p:nvPr>
        </p:nvGraphicFramePr>
        <p:xfrm>
          <a:off x="104954" y="520544"/>
          <a:ext cx="11920267" cy="5205554"/>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D8B642D1-FC88-1163-D4D5-03E632F76077}"/>
              </a:ext>
            </a:extLst>
          </p:cNvPr>
          <p:cNvSpPr>
            <a:spLocks noGrp="1"/>
          </p:cNvSpPr>
          <p:nvPr>
            <p:ph type="title"/>
          </p:nvPr>
        </p:nvSpPr>
        <p:spPr/>
        <p:txBody>
          <a:bodyPr/>
          <a:lstStyle/>
          <a:p>
            <a:r>
              <a:rPr lang="en-ZA"/>
              <a:t>CPS L9 Installation | Status Update | High Risk FL and DT</a:t>
            </a:r>
          </a:p>
        </p:txBody>
      </p:sp>
      <p:pic>
        <p:nvPicPr>
          <p:cNvPr id="7" name="Picture 6" descr="A green check mark in a circle&#10;&#10;AI-generated content may be incorrect.">
            <a:extLst>
              <a:ext uri="{FF2B5EF4-FFF2-40B4-BE49-F238E27FC236}">
                <a16:creationId xmlns:a16="http://schemas.microsoft.com/office/drawing/2014/main" id="{8EC4BA18-D010-7B13-CCAD-8580F0EC6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334" y="2388093"/>
            <a:ext cx="603265" cy="603265"/>
          </a:xfrm>
          <a:prstGeom prst="rect">
            <a:avLst/>
          </a:prstGeom>
        </p:spPr>
      </p:pic>
      <p:pic>
        <p:nvPicPr>
          <p:cNvPr id="9" name="Picture 8" descr="A green check mark in a circle&#10;&#10;AI-generated content may be incorrect.">
            <a:extLst>
              <a:ext uri="{FF2B5EF4-FFF2-40B4-BE49-F238E27FC236}">
                <a16:creationId xmlns:a16="http://schemas.microsoft.com/office/drawing/2014/main" id="{4D4F2DC3-DDE2-9E5D-7524-9E16B3F4D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181" y="2388091"/>
            <a:ext cx="603265" cy="603265"/>
          </a:xfrm>
          <a:prstGeom prst="rect">
            <a:avLst/>
          </a:prstGeom>
        </p:spPr>
      </p:pic>
      <p:pic>
        <p:nvPicPr>
          <p:cNvPr id="10" name="Picture 9" descr="A green check mark in a circle&#10;&#10;AI-generated content may be incorrect.">
            <a:extLst>
              <a:ext uri="{FF2B5EF4-FFF2-40B4-BE49-F238E27FC236}">
                <a16:creationId xmlns:a16="http://schemas.microsoft.com/office/drawing/2014/main" id="{C4A3BE42-6B11-2354-B784-7377EF392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454" y="2388092"/>
            <a:ext cx="603265" cy="603265"/>
          </a:xfrm>
          <a:prstGeom prst="rect">
            <a:avLst/>
          </a:prstGeom>
        </p:spPr>
      </p:pic>
    </p:spTree>
    <p:extLst>
      <p:ext uri="{BB962C8B-B14F-4D97-AF65-F5344CB8AC3E}">
        <p14:creationId xmlns:p14="http://schemas.microsoft.com/office/powerpoint/2010/main" val="3506335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8B9054-0105-8162-5CA5-8F70829F3C1D}"/>
              </a:ext>
            </a:extLst>
          </p:cNvPr>
          <p:cNvSpPr>
            <a:spLocks noGrp="1"/>
          </p:cNvSpPr>
          <p:nvPr>
            <p:ph type="title"/>
          </p:nvPr>
        </p:nvSpPr>
        <p:spPr/>
        <p:txBody>
          <a:bodyPr/>
          <a:lstStyle/>
          <a:p>
            <a:r>
              <a:rPr lang="en-GB"/>
              <a:t>CPS L9 Installation | Status Update | Total Fleet</a:t>
            </a:r>
            <a:endParaRPr lang="en-ZA"/>
          </a:p>
        </p:txBody>
      </p:sp>
      <p:graphicFrame>
        <p:nvGraphicFramePr>
          <p:cNvPr id="4" name="Chart 3">
            <a:extLst>
              <a:ext uri="{FF2B5EF4-FFF2-40B4-BE49-F238E27FC236}">
                <a16:creationId xmlns:a16="http://schemas.microsoft.com/office/drawing/2014/main" id="{18E156F5-3B45-45F8-90C5-C2A146A50B94}"/>
              </a:ext>
            </a:extLst>
          </p:cNvPr>
          <p:cNvGraphicFramePr>
            <a:graphicFrameLocks/>
          </p:cNvGraphicFramePr>
          <p:nvPr>
            <p:extLst>
              <p:ext uri="{D42A27DB-BD31-4B8C-83A1-F6EECF244321}">
                <p14:modId xmlns:p14="http://schemas.microsoft.com/office/powerpoint/2010/main" val="3293068868"/>
              </p:ext>
            </p:extLst>
          </p:nvPr>
        </p:nvGraphicFramePr>
        <p:xfrm>
          <a:off x="104955" y="600682"/>
          <a:ext cx="11920268" cy="50222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3424679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BFBA838BEF7146A38250B6EDB37D4B" ma:contentTypeVersion="14" ma:contentTypeDescription="Create a new document." ma:contentTypeScope="" ma:versionID="78c6645641d4237995115a3ee70915c9">
  <xsd:schema xmlns:xsd="http://www.w3.org/2001/XMLSchema" xmlns:xs="http://www.w3.org/2001/XMLSchema" xmlns:p="http://schemas.microsoft.com/office/2006/metadata/properties" xmlns:ns2="ad465cab-8a49-4c3a-8755-b96f127ae2d3" xmlns:ns3="c2c7bd59-eaef-462e-9eb1-aee113d1d54d" targetNamespace="http://schemas.microsoft.com/office/2006/metadata/properties" ma:root="true" ma:fieldsID="7cd26139b890fb6907e0968641764522" ns2:_="" ns3:_="">
    <xsd:import namespace="ad465cab-8a49-4c3a-8755-b96f127ae2d3"/>
    <xsd:import namespace="c2c7bd59-eaef-462e-9eb1-aee113d1d54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SearchProperties" minOccurs="0"/>
                <xsd:element ref="ns2:MediaServiceDateTaken"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465cab-8a49-4c3a-8755-b96f127ae2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0529e0eb-1a8d-4edc-8497-14718319dcd0"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2c7bd59-eaef-462e-9eb1-aee113d1d54d"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b436f863-e860-4d48-9d6a-ccad76c068ff}" ma:internalName="TaxCatchAll" ma:showField="CatchAllData" ma:web="c2c7bd59-eaef-462e-9eb1-aee113d1d54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2c7bd59-eaef-462e-9eb1-aee113d1d54d" xsi:nil="true"/>
    <lcf76f155ced4ddcb4097134ff3c332f xmlns="ad465cab-8a49-4c3a-8755-b96f127ae2d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BD0BAAA-B493-4F25-B7AE-F0C63A1DEA48}">
  <ds:schemaRefs>
    <ds:schemaRef ds:uri="ad465cab-8a49-4c3a-8755-b96f127ae2d3"/>
    <ds:schemaRef ds:uri="c2c7bd59-eaef-462e-9eb1-aee113d1d5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E16D817-B9D1-48A9-BF20-2575CEBACAFC}">
  <ds:schemaRefs>
    <ds:schemaRef ds:uri="http://schemas.microsoft.com/sharepoint/v3/contenttype/forms"/>
  </ds:schemaRefs>
</ds:datastoreItem>
</file>

<file path=customXml/itemProps3.xml><?xml version="1.0" encoding="utf-8"?>
<ds:datastoreItem xmlns:ds="http://schemas.openxmlformats.org/officeDocument/2006/customXml" ds:itemID="{B754278B-26EF-4C18-8EC9-6F2B9407AF2F}">
  <ds:schemaRefs>
    <ds:schemaRef ds:uri="http://purl.org/dc/elements/1.1/"/>
    <ds:schemaRef ds:uri="http://schemas.microsoft.com/office/2006/metadata/properties"/>
    <ds:schemaRef ds:uri="http://www.w3.org/XML/1998/namespace"/>
    <ds:schemaRef ds:uri="http://purl.org/dc/dcmitype/"/>
    <ds:schemaRef ds:uri="c2c7bd59-eaef-462e-9eb1-aee113d1d54d"/>
    <ds:schemaRef ds:uri="http://schemas.microsoft.com/office/2006/documentManagement/types"/>
    <ds:schemaRef ds:uri="http://schemas.microsoft.com/office/infopath/2007/PartnerControls"/>
    <ds:schemaRef ds:uri="http://schemas.openxmlformats.org/package/2006/metadata/core-properties"/>
    <ds:schemaRef ds:uri="ad465cab-8a49-4c3a-8755-b96f127ae2d3"/>
    <ds:schemaRef ds:uri="http://purl.org/dc/terms/"/>
  </ds:schemaRefs>
</ds:datastoreItem>
</file>

<file path=docMetadata/LabelInfo.xml><?xml version="1.0" encoding="utf-8"?>
<clbl:labelList xmlns:clbl="http://schemas.microsoft.com/office/2020/mipLabelMetadata">
  <clbl:label id="{501792e6-99e9-4735-a770-044ad30f1c75}" enabled="0" method="" siteId="{501792e6-99e9-4735-a770-044ad30f1c75}" removed="1"/>
</clbl:labelList>
</file>

<file path=docProps/app.xml><?xml version="1.0" encoding="utf-8"?>
<Properties xmlns="http://schemas.openxmlformats.org/officeDocument/2006/extended-properties" xmlns:vt="http://schemas.openxmlformats.org/officeDocument/2006/docPropsVTypes">
  <TotalTime>0</TotalTime>
  <Words>3835</Words>
  <Application>Microsoft Office PowerPoint</Application>
  <PresentationFormat>Widescreen</PresentationFormat>
  <Paragraphs>464</Paragraphs>
  <Slides>48</Slides>
  <Notes>1</Notes>
  <HiddenSlides>29</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48</vt:i4>
      </vt:variant>
    </vt:vector>
  </HeadingPairs>
  <TitlesOfParts>
    <vt:vector size="60" baseType="lpstr">
      <vt:lpstr>Aptos</vt:lpstr>
      <vt:lpstr>Aptos Narrow</vt:lpstr>
      <vt:lpstr>Arial</vt:lpstr>
      <vt:lpstr>Calibri</vt:lpstr>
      <vt:lpstr>Calibri Light</vt:lpstr>
      <vt:lpstr>Century Gothic</vt:lpstr>
      <vt:lpstr>Courier New</vt:lpstr>
      <vt:lpstr>Trebuchet MS</vt:lpstr>
      <vt:lpstr>1_Office Theme</vt:lpstr>
      <vt:lpstr>2_Office Theme</vt:lpstr>
      <vt:lpstr>1_Custom Design</vt:lpstr>
      <vt:lpstr>Custom Design</vt:lpstr>
      <vt:lpstr>PowerPoint Presentation</vt:lpstr>
      <vt:lpstr>Agenda</vt:lpstr>
      <vt:lpstr>PowerPoint Presentation</vt:lpstr>
      <vt:lpstr>CPS Project Implementation | Overview</vt:lpstr>
      <vt:lpstr>CPS Project Implementation | Approach</vt:lpstr>
      <vt:lpstr>PowerPoint Presentation</vt:lpstr>
      <vt:lpstr>Process Flow Towards TMM Regulations Compliance</vt:lpstr>
      <vt:lpstr>CPS L9 Installation | Status Update | High Risk FL and DT</vt:lpstr>
      <vt:lpstr>CPS L9 Installation | Status Update | Total Fleet</vt:lpstr>
      <vt:lpstr>Installation Schedule | Nchwaning 3 &amp; Gloria</vt:lpstr>
      <vt:lpstr>Installation Schedule | Nchwaning 2 &amp; SOT</vt:lpstr>
      <vt:lpstr>CPS Program | Detailed Progress</vt:lpstr>
      <vt:lpstr>CPS Program | Detailed Progress</vt:lpstr>
      <vt:lpstr>PowerPoint Presentation</vt:lpstr>
      <vt:lpstr>Risk and Challenges</vt:lpstr>
      <vt:lpstr>Risk and Challenges</vt:lpstr>
      <vt:lpstr>PowerPoint Presentation</vt:lpstr>
      <vt:lpstr>Immediate Next Steps</vt:lpstr>
      <vt:lpstr>PowerPoint Presentation</vt:lpstr>
      <vt:lpstr>PowerPoint Presentation</vt:lpstr>
      <vt:lpstr>CPS Project Implementation | Risk Based Scope</vt:lpstr>
      <vt:lpstr>CPS Project Implementation | Risk Based Scope | Drill Rigs</vt:lpstr>
      <vt:lpstr>CPS Project Implementation | Risk Based Scope | Bolters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ISSUE OF SIGNIFICANT RISK OF TMM COLLISIONS</vt:lpstr>
      <vt:lpstr>Why is it an issue?</vt:lpstr>
      <vt:lpstr>How do we prevent injuries</vt:lpstr>
      <vt:lpstr>Why then must TMMs only have CPS when there is a significant risk of collision?</vt:lpstr>
      <vt:lpstr>Where in the Law is Significant Risk?</vt:lpstr>
      <vt:lpstr>Has it Been Defined?</vt:lpstr>
      <vt:lpstr>Significant Risk According to SAMRASS &amp; MHSA</vt:lpstr>
      <vt:lpstr>Significant Risks of TMM Collisions</vt:lpstr>
      <vt:lpstr>What are the implications if the mine don’t want to introduce other reasonably practicable measures to prevent TMM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Jordaan Marneweck</dc:creator>
  <cp:lastModifiedBy>Gregory Karsten</cp:lastModifiedBy>
  <cp:revision>2</cp:revision>
  <cp:lastPrinted>2023-04-13T09:01:27Z</cp:lastPrinted>
  <dcterms:created xsi:type="dcterms:W3CDTF">2021-07-15T14:29:46Z</dcterms:created>
  <dcterms:modified xsi:type="dcterms:W3CDTF">2025-10-20T20:35:09Z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0x0101008FBFBA838BEF7146A38250B6EDB37D4B</vt:lpwstr>
  </property>
  <property fmtid="{D5CDD505-2E9C-101B-9397-08002B2CF9AE}" pid="3" name="MediaServiceImageTags">
    <vt:lpwstr/>
  </property>
</Properties>
</file>